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302" r:id="rId3"/>
    <p:sldId id="303" r:id="rId4"/>
    <p:sldId id="258" r:id="rId5"/>
    <p:sldId id="270" r:id="rId6"/>
    <p:sldId id="271" r:id="rId7"/>
    <p:sldId id="259" r:id="rId8"/>
    <p:sldId id="260" r:id="rId9"/>
    <p:sldId id="273" r:id="rId10"/>
    <p:sldId id="274" r:id="rId11"/>
    <p:sldId id="275" r:id="rId12"/>
    <p:sldId id="272" r:id="rId13"/>
    <p:sldId id="261" r:id="rId14"/>
    <p:sldId id="262" r:id="rId15"/>
    <p:sldId id="304" r:id="rId16"/>
    <p:sldId id="305" r:id="rId17"/>
    <p:sldId id="277" r:id="rId18"/>
    <p:sldId id="279" r:id="rId19"/>
    <p:sldId id="278" r:id="rId20"/>
    <p:sldId id="280" r:id="rId21"/>
    <p:sldId id="263" r:id="rId22"/>
    <p:sldId id="282" r:id="rId23"/>
    <p:sldId id="281" r:id="rId24"/>
    <p:sldId id="289" r:id="rId25"/>
    <p:sldId id="283" r:id="rId26"/>
    <p:sldId id="284" r:id="rId27"/>
    <p:sldId id="285" r:id="rId28"/>
    <p:sldId id="286" r:id="rId29"/>
    <p:sldId id="301" r:id="rId30"/>
    <p:sldId id="306" r:id="rId31"/>
    <p:sldId id="288" r:id="rId32"/>
    <p:sldId id="290" r:id="rId33"/>
    <p:sldId id="299" r:id="rId34"/>
    <p:sldId id="291" r:id="rId35"/>
    <p:sldId id="292" r:id="rId36"/>
    <p:sldId id="293" r:id="rId37"/>
    <p:sldId id="294" r:id="rId38"/>
    <p:sldId id="307" r:id="rId39"/>
    <p:sldId id="308" r:id="rId40"/>
    <p:sldId id="269" r:id="rId41"/>
    <p:sldId id="300" r:id="rId42"/>
  </p:sldIdLst>
  <p:sldSz cx="5765800" cy="3244850"/>
  <p:notesSz cx="9296400" cy="7010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204594-0073-4EE6-B0E8-0180B8564055}" v="12" dt="2024-03-02T02:16:16.60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87" d="100"/>
          <a:sy n="187" d="100"/>
        </p:scale>
        <p:origin x="868" y="100"/>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028781" cy="349834"/>
          </a:xfrm>
          <a:prstGeom prst="rect">
            <a:avLst/>
          </a:prstGeom>
        </p:spPr>
        <p:txBody>
          <a:bodyPr vert="horz" lIns="165479" tIns="82739" rIns="165479" bIns="82739" rtlCol="0"/>
          <a:lstStyle>
            <a:lvl1pPr algn="l">
              <a:defRPr sz="2200"/>
            </a:lvl1pPr>
          </a:lstStyle>
          <a:p>
            <a:endParaRPr lang="en-US"/>
          </a:p>
        </p:txBody>
      </p:sp>
      <p:sp>
        <p:nvSpPr>
          <p:cNvPr id="3" name="Date Placeholder 2"/>
          <p:cNvSpPr>
            <a:spLocks noGrp="1"/>
          </p:cNvSpPr>
          <p:nvPr>
            <p:ph type="dt" idx="1"/>
          </p:nvPr>
        </p:nvSpPr>
        <p:spPr>
          <a:xfrm>
            <a:off x="5265061" y="1"/>
            <a:ext cx="4028781" cy="349834"/>
          </a:xfrm>
          <a:prstGeom prst="rect">
            <a:avLst/>
          </a:prstGeom>
        </p:spPr>
        <p:txBody>
          <a:bodyPr vert="horz" lIns="165479" tIns="82739" rIns="165479" bIns="82739" rtlCol="0"/>
          <a:lstStyle>
            <a:lvl1pPr algn="r">
              <a:defRPr sz="2200"/>
            </a:lvl1pPr>
          </a:lstStyle>
          <a:p>
            <a:fld id="{0D583EDA-8B38-4979-8759-98A99C136AD3}" type="datetimeFigureOut">
              <a:rPr lang="en-US" smtClean="0"/>
              <a:t>1/2/2025</a:t>
            </a:fld>
            <a:endParaRPr lang="en-US"/>
          </a:p>
        </p:txBody>
      </p:sp>
      <p:sp>
        <p:nvSpPr>
          <p:cNvPr id="4" name="Slide Image Placeholder 3"/>
          <p:cNvSpPr>
            <a:spLocks noGrp="1" noRot="1" noChangeAspect="1"/>
          </p:cNvSpPr>
          <p:nvPr>
            <p:ph type="sldImg" idx="2"/>
          </p:nvPr>
        </p:nvSpPr>
        <p:spPr>
          <a:xfrm>
            <a:off x="2549525" y="877888"/>
            <a:ext cx="4197350" cy="2363787"/>
          </a:xfrm>
          <a:prstGeom prst="rect">
            <a:avLst/>
          </a:prstGeom>
          <a:noFill/>
          <a:ln w="12700">
            <a:solidFill>
              <a:prstClr val="black"/>
            </a:solidFill>
          </a:ln>
        </p:spPr>
        <p:txBody>
          <a:bodyPr vert="horz" lIns="165479" tIns="82739" rIns="165479" bIns="82739" rtlCol="0" anchor="ctr"/>
          <a:lstStyle/>
          <a:p>
            <a:endParaRPr lang="en-US"/>
          </a:p>
        </p:txBody>
      </p:sp>
      <p:sp>
        <p:nvSpPr>
          <p:cNvPr id="5" name="Notes Placeholder 4"/>
          <p:cNvSpPr>
            <a:spLocks noGrp="1"/>
          </p:cNvSpPr>
          <p:nvPr>
            <p:ph type="body" sz="quarter" idx="3"/>
          </p:nvPr>
        </p:nvSpPr>
        <p:spPr>
          <a:xfrm>
            <a:off x="929130" y="3374870"/>
            <a:ext cx="7438144" cy="2760946"/>
          </a:xfrm>
          <a:prstGeom prst="rect">
            <a:avLst/>
          </a:prstGeom>
        </p:spPr>
        <p:txBody>
          <a:bodyPr vert="horz" lIns="165479" tIns="82739" rIns="165479" bIns="8273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660567"/>
            <a:ext cx="4028781" cy="349834"/>
          </a:xfrm>
          <a:prstGeom prst="rect">
            <a:avLst/>
          </a:prstGeom>
        </p:spPr>
        <p:txBody>
          <a:bodyPr vert="horz" lIns="165479" tIns="82739" rIns="165479" bIns="82739" rtlCol="0" anchor="b"/>
          <a:lstStyle>
            <a:lvl1pPr algn="l">
              <a:defRPr sz="2200"/>
            </a:lvl1pPr>
          </a:lstStyle>
          <a:p>
            <a:endParaRPr lang="en-US"/>
          </a:p>
        </p:txBody>
      </p:sp>
      <p:sp>
        <p:nvSpPr>
          <p:cNvPr id="7" name="Slide Number Placeholder 6"/>
          <p:cNvSpPr>
            <a:spLocks noGrp="1"/>
          </p:cNvSpPr>
          <p:nvPr>
            <p:ph type="sldNum" sz="quarter" idx="5"/>
          </p:nvPr>
        </p:nvSpPr>
        <p:spPr>
          <a:xfrm>
            <a:off x="5265061" y="6660567"/>
            <a:ext cx="4028781" cy="349834"/>
          </a:xfrm>
          <a:prstGeom prst="rect">
            <a:avLst/>
          </a:prstGeom>
        </p:spPr>
        <p:txBody>
          <a:bodyPr vert="horz" lIns="165479" tIns="82739" rIns="165479" bIns="82739" rtlCol="0" anchor="b"/>
          <a:lstStyle>
            <a:lvl1pPr algn="r">
              <a:defRPr sz="2200"/>
            </a:lvl1pPr>
          </a:lstStyle>
          <a:p>
            <a:fld id="{B429C13E-A241-41DB-9DEC-BE08A61B6C12}" type="slidenum">
              <a:rPr lang="en-US" smtClean="0"/>
              <a:t>‹#›</a:t>
            </a:fld>
            <a:endParaRPr lang="en-US"/>
          </a:p>
        </p:txBody>
      </p:sp>
    </p:spTree>
    <p:extLst>
      <p:ext uri="{BB962C8B-B14F-4D97-AF65-F5344CB8AC3E}">
        <p14:creationId xmlns:p14="http://schemas.microsoft.com/office/powerpoint/2010/main" val="1096975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29C13E-A241-41DB-9DEC-BE08A61B6C12}" type="slidenum">
              <a:rPr lang="en-US" smtClean="0"/>
              <a:t>32</a:t>
            </a:fld>
            <a:endParaRPr lang="en-US"/>
          </a:p>
        </p:txBody>
      </p:sp>
    </p:spTree>
    <p:extLst>
      <p:ext uri="{BB962C8B-B14F-4D97-AF65-F5344CB8AC3E}">
        <p14:creationId xmlns:p14="http://schemas.microsoft.com/office/powerpoint/2010/main" val="1688848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29C13E-A241-41DB-9DEC-BE08A61B6C12}" type="slidenum">
              <a:rPr lang="en-US" smtClean="0"/>
              <a:t>33</a:t>
            </a:fld>
            <a:endParaRPr lang="en-US"/>
          </a:p>
        </p:txBody>
      </p:sp>
    </p:spTree>
    <p:extLst>
      <p:ext uri="{BB962C8B-B14F-4D97-AF65-F5344CB8AC3E}">
        <p14:creationId xmlns:p14="http://schemas.microsoft.com/office/powerpoint/2010/main" val="2649429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29C13E-A241-41DB-9DEC-BE08A61B6C12}" type="slidenum">
              <a:rPr lang="en-US" smtClean="0"/>
              <a:t>37</a:t>
            </a:fld>
            <a:endParaRPr lang="en-US"/>
          </a:p>
        </p:txBody>
      </p:sp>
    </p:spTree>
    <p:extLst>
      <p:ext uri="{BB962C8B-B14F-4D97-AF65-F5344CB8AC3E}">
        <p14:creationId xmlns:p14="http://schemas.microsoft.com/office/powerpoint/2010/main" val="1376125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29C13E-A241-41DB-9DEC-BE08A61B6C12}" type="slidenum">
              <a:rPr lang="en-US" smtClean="0"/>
              <a:t>40</a:t>
            </a:fld>
            <a:endParaRPr lang="en-US"/>
          </a:p>
        </p:txBody>
      </p:sp>
    </p:spTree>
    <p:extLst>
      <p:ext uri="{BB962C8B-B14F-4D97-AF65-F5344CB8AC3E}">
        <p14:creationId xmlns:p14="http://schemas.microsoft.com/office/powerpoint/2010/main" val="1125676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29C13E-A241-41DB-9DEC-BE08A61B6C12}" type="slidenum">
              <a:rPr lang="en-US" smtClean="0"/>
              <a:t>41</a:t>
            </a:fld>
            <a:endParaRPr lang="en-US"/>
          </a:p>
        </p:txBody>
      </p:sp>
    </p:spTree>
    <p:extLst>
      <p:ext uri="{BB962C8B-B14F-4D97-AF65-F5344CB8AC3E}">
        <p14:creationId xmlns:p14="http://schemas.microsoft.com/office/powerpoint/2010/main" val="2173711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5300" y="104505"/>
            <a:ext cx="4665345" cy="486409"/>
          </a:xfrm>
          <a:prstGeom prst="rect">
            <a:avLst/>
          </a:prstGeom>
        </p:spPr>
        <p:txBody>
          <a:bodyPr wrap="square" lIns="0" tIns="0" rIns="0" bIns="0">
            <a:spAutoFit/>
          </a:bodyPr>
          <a:lstStyle>
            <a:lvl1pPr>
              <a:defRPr sz="1450" b="1" i="0">
                <a:solidFill>
                  <a:srgbClr val="193366"/>
                </a:solidFill>
                <a:latin typeface="Arial"/>
                <a:cs typeface="Arial"/>
              </a:defRPr>
            </a:lvl1pPr>
          </a:lstStyle>
          <a:p>
            <a:endParaRPr/>
          </a:p>
        </p:txBody>
      </p:sp>
      <p:sp>
        <p:nvSpPr>
          <p:cNvPr id="3" name="Holder 3"/>
          <p:cNvSpPr>
            <a:spLocks noGrp="1"/>
          </p:cNvSpPr>
          <p:nvPr>
            <p:ph type="subTitle" idx="4"/>
          </p:nvPr>
        </p:nvSpPr>
        <p:spPr>
          <a:xfrm>
            <a:off x="864870" y="1817116"/>
            <a:ext cx="4036060" cy="811212"/>
          </a:xfrm>
          <a:prstGeom prst="rect">
            <a:avLst/>
          </a:prstGeom>
        </p:spPr>
        <p:txBody>
          <a:bodyPr wrap="square" lIns="0" tIns="0" rIns="0" bIns="0">
            <a:spAutoFit/>
          </a:bodyPr>
          <a:lstStyle>
            <a:lvl1pPr>
              <a:defRPr sz="12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50" b="1" i="0">
                <a:solidFill>
                  <a:srgbClr val="193366"/>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2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50" b="1" i="0">
                <a:solidFill>
                  <a:srgbClr val="193366"/>
                </a:solidFill>
                <a:latin typeface="Arial"/>
                <a:cs typeface="Arial"/>
              </a:defRPr>
            </a:lvl1pPr>
          </a:lstStyle>
          <a:p>
            <a:endParaRPr/>
          </a:p>
        </p:txBody>
      </p:sp>
      <p:sp>
        <p:nvSpPr>
          <p:cNvPr id="3" name="Holder 3"/>
          <p:cNvSpPr>
            <a:spLocks noGrp="1"/>
          </p:cNvSpPr>
          <p:nvPr>
            <p:ph sz="half" idx="2"/>
          </p:nvPr>
        </p:nvSpPr>
        <p:spPr>
          <a:xfrm>
            <a:off x="288290" y="746315"/>
            <a:ext cx="2508123" cy="21416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969387" y="746315"/>
            <a:ext cx="2508123" cy="214160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50" b="1" i="0">
                <a:solidFill>
                  <a:srgbClr val="19336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937147" cy="2084243"/>
          </a:xfrm>
          <a:prstGeom prst="rect">
            <a:avLst/>
          </a:prstGeom>
        </p:spPr>
      </p:pic>
      <p:pic>
        <p:nvPicPr>
          <p:cNvPr id="17" name="bg object 17"/>
          <p:cNvPicPr/>
          <p:nvPr/>
        </p:nvPicPr>
        <p:blipFill>
          <a:blip r:embed="rId8" cstate="print"/>
          <a:stretch>
            <a:fillRect/>
          </a:stretch>
        </p:blipFill>
        <p:spPr>
          <a:xfrm>
            <a:off x="5042674" y="104910"/>
            <a:ext cx="503993" cy="214685"/>
          </a:xfrm>
          <a:prstGeom prst="rect">
            <a:avLst/>
          </a:prstGeom>
        </p:spPr>
      </p:pic>
      <p:sp>
        <p:nvSpPr>
          <p:cNvPr id="2" name="Holder 2"/>
          <p:cNvSpPr>
            <a:spLocks noGrp="1"/>
          </p:cNvSpPr>
          <p:nvPr>
            <p:ph type="title"/>
          </p:nvPr>
        </p:nvSpPr>
        <p:spPr>
          <a:xfrm>
            <a:off x="95300" y="104505"/>
            <a:ext cx="4643755" cy="252095"/>
          </a:xfrm>
          <a:prstGeom prst="rect">
            <a:avLst/>
          </a:prstGeom>
        </p:spPr>
        <p:txBody>
          <a:bodyPr wrap="square" lIns="0" tIns="0" rIns="0" bIns="0">
            <a:spAutoFit/>
          </a:bodyPr>
          <a:lstStyle>
            <a:lvl1pPr>
              <a:defRPr sz="1450" b="1" i="0">
                <a:solidFill>
                  <a:srgbClr val="193366"/>
                </a:solidFill>
                <a:latin typeface="Arial"/>
                <a:cs typeface="Arial"/>
              </a:defRPr>
            </a:lvl1pPr>
          </a:lstStyle>
          <a:p>
            <a:endParaRPr/>
          </a:p>
        </p:txBody>
      </p:sp>
      <p:sp>
        <p:nvSpPr>
          <p:cNvPr id="3" name="Holder 3"/>
          <p:cNvSpPr>
            <a:spLocks noGrp="1"/>
          </p:cNvSpPr>
          <p:nvPr>
            <p:ph type="body" idx="1"/>
          </p:nvPr>
        </p:nvSpPr>
        <p:spPr>
          <a:xfrm>
            <a:off x="2844025" y="889501"/>
            <a:ext cx="2471420" cy="1833880"/>
          </a:xfrm>
          <a:prstGeom prst="rect">
            <a:avLst/>
          </a:prstGeom>
        </p:spPr>
        <p:txBody>
          <a:bodyPr wrap="square" lIns="0" tIns="0" rIns="0" bIns="0">
            <a:spAutoFit/>
          </a:bodyPr>
          <a:lstStyle>
            <a:lvl1pPr>
              <a:defRPr sz="12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1960372" y="3017710"/>
            <a:ext cx="1845056" cy="1622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88290" y="3017710"/>
            <a:ext cx="1326134" cy="1622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1/2/2025</a:t>
            </a:fld>
            <a:endParaRPr lang="en-US"/>
          </a:p>
        </p:txBody>
      </p:sp>
      <p:sp>
        <p:nvSpPr>
          <p:cNvPr id="6" name="Holder 6"/>
          <p:cNvSpPr>
            <a:spLocks noGrp="1"/>
          </p:cNvSpPr>
          <p:nvPr>
            <p:ph type="sldNum" sz="quarter" idx="7"/>
          </p:nvPr>
        </p:nvSpPr>
        <p:spPr>
          <a:xfrm>
            <a:off x="4151376" y="3017710"/>
            <a:ext cx="1326134" cy="16224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8525" y="374734"/>
            <a:ext cx="2308860" cy="580928"/>
          </a:xfrm>
          <a:prstGeom prst="rect">
            <a:avLst/>
          </a:prstGeom>
        </p:spPr>
        <p:txBody>
          <a:bodyPr vert="horz" wrap="square" lIns="0" tIns="74930" rIns="0" bIns="0" rtlCol="0">
            <a:spAutoFit/>
          </a:bodyPr>
          <a:lstStyle/>
          <a:p>
            <a:pPr marL="12700">
              <a:lnSpc>
                <a:spcPct val="100000"/>
              </a:lnSpc>
              <a:spcBef>
                <a:spcPts val="590"/>
              </a:spcBef>
            </a:pPr>
            <a:r>
              <a:rPr lang="en-US" sz="1750">
                <a:solidFill>
                  <a:srgbClr val="000000"/>
                </a:solidFill>
              </a:rPr>
              <a:t>The Game of Sprouts</a:t>
            </a:r>
            <a:endParaRPr lang="en-US" sz="1750"/>
          </a:p>
          <a:p>
            <a:pPr marL="12700">
              <a:lnSpc>
                <a:spcPct val="100000"/>
              </a:lnSpc>
              <a:spcBef>
                <a:spcPts val="365"/>
              </a:spcBef>
            </a:pPr>
            <a:r>
              <a:rPr lang="en-US" sz="1200" b="0">
                <a:latin typeface="Calibri"/>
                <a:cs typeface="Calibri"/>
              </a:rPr>
              <a:t>Graph theory and simulations</a:t>
            </a:r>
            <a:endParaRPr sz="1200">
              <a:latin typeface="Calibri"/>
              <a:cs typeface="Calibri"/>
            </a:endParaRPr>
          </a:p>
        </p:txBody>
      </p:sp>
      <p:sp>
        <p:nvSpPr>
          <p:cNvPr id="3" name="object 3"/>
          <p:cNvSpPr txBox="1"/>
          <p:nvPr/>
        </p:nvSpPr>
        <p:spPr>
          <a:xfrm>
            <a:off x="448525" y="1397281"/>
            <a:ext cx="3521710" cy="1029897"/>
          </a:xfrm>
          <a:prstGeom prst="rect">
            <a:avLst/>
          </a:prstGeom>
        </p:spPr>
        <p:txBody>
          <a:bodyPr vert="horz" wrap="square" lIns="0" tIns="8890" rIns="0" bIns="0" rtlCol="0">
            <a:spAutoFit/>
          </a:bodyPr>
          <a:lstStyle/>
          <a:p>
            <a:pPr marL="12700" marR="2068195">
              <a:lnSpc>
                <a:spcPct val="114700"/>
              </a:lnSpc>
              <a:spcBef>
                <a:spcPts val="70"/>
              </a:spcBef>
            </a:pPr>
            <a:r>
              <a:rPr lang="en-US" sz="1450" dirty="0">
                <a:solidFill>
                  <a:srgbClr val="CC9919"/>
                </a:solidFill>
                <a:latin typeface="Calibri"/>
                <a:cs typeface="Calibri"/>
              </a:rPr>
              <a:t>Zinnun Malikov</a:t>
            </a:r>
          </a:p>
          <a:p>
            <a:pPr marL="12700" marR="2068195">
              <a:lnSpc>
                <a:spcPct val="114700"/>
              </a:lnSpc>
              <a:spcBef>
                <a:spcPts val="70"/>
              </a:spcBef>
            </a:pPr>
            <a:r>
              <a:rPr lang="en-US" sz="1000" dirty="0">
                <a:solidFill>
                  <a:srgbClr val="7F7F7F"/>
                </a:solidFill>
                <a:latin typeface="Calibri"/>
                <a:cs typeface="Calibri"/>
              </a:rPr>
              <a:t>2023 - 2024</a:t>
            </a:r>
            <a:endParaRPr lang="en-US" sz="1000" dirty="0">
              <a:latin typeface="Calibri"/>
              <a:cs typeface="Calibri"/>
            </a:endParaRPr>
          </a:p>
          <a:p>
            <a:pPr>
              <a:lnSpc>
                <a:spcPct val="100000"/>
              </a:lnSpc>
            </a:pPr>
            <a:endParaRPr sz="1000" dirty="0">
              <a:latin typeface="Calibri"/>
              <a:cs typeface="Calibri"/>
            </a:endParaRPr>
          </a:p>
          <a:p>
            <a:pPr>
              <a:lnSpc>
                <a:spcPct val="100000"/>
              </a:lnSpc>
              <a:spcBef>
                <a:spcPts val="50"/>
              </a:spcBef>
            </a:pPr>
            <a:endParaRPr sz="900" dirty="0">
              <a:latin typeface="Calibri"/>
              <a:cs typeface="Calibri"/>
            </a:endParaRPr>
          </a:p>
          <a:p>
            <a:pPr marL="12700">
              <a:lnSpc>
                <a:spcPct val="100000"/>
              </a:lnSpc>
            </a:pPr>
            <a:r>
              <a:rPr lang="en-US" sz="1750" spc="-30" dirty="0">
                <a:solidFill>
                  <a:srgbClr val="193366"/>
                </a:solidFill>
                <a:latin typeface="Calibri"/>
                <a:cs typeface="Calibri"/>
              </a:rPr>
              <a:t>Simulation and path-finding algorithms</a:t>
            </a:r>
            <a:endParaRPr sz="1750" dirty="0">
              <a:latin typeface="Calibri"/>
              <a:cs typeface="Calibri"/>
            </a:endParaRPr>
          </a:p>
        </p:txBody>
      </p:sp>
      <p:sp>
        <p:nvSpPr>
          <p:cNvPr id="4" name="Rectangle 3">
            <a:extLst>
              <a:ext uri="{FF2B5EF4-FFF2-40B4-BE49-F238E27FC236}">
                <a16:creationId xmlns:a16="http://schemas.microsoft.com/office/drawing/2014/main" id="{EFFAC3DB-5302-4CDC-0666-CFED5B333998}"/>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104505"/>
            <a:ext cx="3473400" cy="240450"/>
          </a:xfrm>
          <a:prstGeom prst="rect">
            <a:avLst/>
          </a:prstGeom>
        </p:spPr>
        <p:txBody>
          <a:bodyPr vert="horz" wrap="square" lIns="0" tIns="17145" rIns="0" bIns="0" rtlCol="0">
            <a:spAutoFit/>
          </a:bodyPr>
          <a:lstStyle/>
          <a:p>
            <a:pPr marL="12700">
              <a:lnSpc>
                <a:spcPct val="100000"/>
              </a:lnSpc>
              <a:spcBef>
                <a:spcPts val="135"/>
              </a:spcBef>
            </a:pPr>
            <a:r>
              <a:rPr lang="en-US" sz="1450" b="1">
                <a:solidFill>
                  <a:srgbClr val="193366"/>
                </a:solidFill>
                <a:latin typeface="Arial"/>
                <a:cs typeface="Arial"/>
              </a:rPr>
              <a:t>Simulation Coordinate System</a:t>
            </a:r>
            <a:endParaRPr sz="1450">
              <a:latin typeface="Arial"/>
              <a:cs typeface="Arial"/>
            </a:endParaRPr>
          </a:p>
        </p:txBody>
      </p:sp>
      <p:sp>
        <p:nvSpPr>
          <p:cNvPr id="23" name="Rectangle 22">
            <a:extLst>
              <a:ext uri="{FF2B5EF4-FFF2-40B4-BE49-F238E27FC236}">
                <a16:creationId xmlns:a16="http://schemas.microsoft.com/office/drawing/2014/main" id="{C18E9BA0-84E8-B598-2A81-3D2D237F4EF3}"/>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tkinter - Andrew Busch - Summit">
            <a:extLst>
              <a:ext uri="{FF2B5EF4-FFF2-40B4-BE49-F238E27FC236}">
                <a16:creationId xmlns:a16="http://schemas.microsoft.com/office/drawing/2014/main" id="{331FCCD6-2E0A-F0C6-F25C-44D11CEDD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156" y="860425"/>
            <a:ext cx="3367088" cy="1979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318064"/>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sz="1450" b="1">
                <a:solidFill>
                  <a:srgbClr val="193366"/>
                </a:solidFill>
                <a:latin typeface="Arial"/>
                <a:cs typeface="Arial"/>
              </a:rPr>
              <a:t>Video Demonstration: </a:t>
            </a:r>
            <a:r>
              <a:rPr lang="en-US" sz="1200" b="1">
                <a:solidFill>
                  <a:schemeClr val="tx1"/>
                </a:solidFill>
                <a:latin typeface="Arial"/>
                <a:cs typeface="Arial"/>
              </a:rPr>
              <a:t>Invalid Moves</a:t>
            </a:r>
            <a:endParaRPr sz="1200">
              <a:solidFill>
                <a:schemeClr val="tx1"/>
              </a:solidFill>
              <a:latin typeface="Georgia"/>
              <a:cs typeface="Georgia"/>
            </a:endParaRPr>
          </a:p>
        </p:txBody>
      </p:sp>
      <p:sp>
        <p:nvSpPr>
          <p:cNvPr id="22" name="Rectangle 21">
            <a:extLst>
              <a:ext uri="{FF2B5EF4-FFF2-40B4-BE49-F238E27FC236}">
                <a16:creationId xmlns:a16="http://schemas.microsoft.com/office/drawing/2014/main" id="{F201172A-4A42-5653-5BFD-B80E1ED44B2F}"/>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Screen Recording 7">
            <a:hlinkClick r:id="" action="ppaction://media"/>
            <a:extLst>
              <a:ext uri="{FF2B5EF4-FFF2-40B4-BE49-F238E27FC236}">
                <a16:creationId xmlns:a16="http://schemas.microsoft.com/office/drawing/2014/main" id="{E1E511C2-E2C0-1E58-BEFC-C02A0AB74E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10518" y="397542"/>
            <a:ext cx="2544763" cy="2655179"/>
          </a:xfrm>
          <a:prstGeom prst="rect">
            <a:avLst/>
          </a:prstGeom>
        </p:spPr>
      </p:pic>
    </p:spTree>
    <p:extLst>
      <p:ext uri="{BB962C8B-B14F-4D97-AF65-F5344CB8AC3E}">
        <p14:creationId xmlns:p14="http://schemas.microsoft.com/office/powerpoint/2010/main" val="1289496231"/>
      </p:ext>
    </p:extLst>
  </p:cSld>
  <p:clrMapOvr>
    <a:masterClrMapping/>
  </p:clrMapOvr>
  <p:transition advTm="1810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1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sz="1450" b="1">
                <a:solidFill>
                  <a:srgbClr val="193366"/>
                </a:solidFill>
                <a:latin typeface="Arial"/>
                <a:cs typeface="Arial"/>
              </a:rPr>
              <a:t>Video Demonstration: </a:t>
            </a:r>
            <a:r>
              <a:rPr lang="en-US" sz="1200" b="1">
                <a:solidFill>
                  <a:schemeClr val="tx1"/>
                </a:solidFill>
                <a:latin typeface="Arial"/>
                <a:cs typeface="Arial"/>
              </a:rPr>
              <a:t>Complete Game</a:t>
            </a:r>
            <a:endParaRPr sz="1200">
              <a:solidFill>
                <a:schemeClr val="tx1"/>
              </a:solidFill>
              <a:latin typeface="Georgia"/>
              <a:cs typeface="Georgia"/>
            </a:endParaRPr>
          </a:p>
        </p:txBody>
      </p:sp>
      <p:sp>
        <p:nvSpPr>
          <p:cNvPr id="22" name="Rectangle 21">
            <a:extLst>
              <a:ext uri="{FF2B5EF4-FFF2-40B4-BE49-F238E27FC236}">
                <a16:creationId xmlns:a16="http://schemas.microsoft.com/office/drawing/2014/main" id="{F201172A-4A42-5653-5BFD-B80E1ED44B2F}"/>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Screen Recording 8">
            <a:hlinkClick r:id="" action="ppaction://media"/>
            <a:extLst>
              <a:ext uri="{FF2B5EF4-FFF2-40B4-BE49-F238E27FC236}">
                <a16:creationId xmlns:a16="http://schemas.microsoft.com/office/drawing/2014/main" id="{243EBBAB-E98E-D451-415E-8DF4877EFBC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0589" y="403225"/>
            <a:ext cx="2524621" cy="2651760"/>
          </a:xfrm>
          <a:prstGeom prst="rect">
            <a:avLst/>
          </a:prstGeom>
        </p:spPr>
      </p:pic>
    </p:spTree>
    <p:extLst>
      <p:ext uri="{BB962C8B-B14F-4D97-AF65-F5344CB8AC3E}">
        <p14:creationId xmlns:p14="http://schemas.microsoft.com/office/powerpoint/2010/main" val="139355710"/>
      </p:ext>
    </p:extLst>
  </p:cSld>
  <p:clrMapOvr>
    <a:masterClrMapping/>
  </p:clrMapOvr>
  <p:transition advTm="1810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Functionality</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2357056"/>
              </a:xfrm>
              <a:prstGeom prst="rect">
                <a:avLst/>
              </a:prstGeom>
            </p:spPr>
            <p:txBody>
              <a:bodyPr vert="horz" wrap="square" lIns="0" tIns="17780" rIns="0" bIns="0" rtlCol="0">
                <a:spAutoFit/>
              </a:bodyPr>
              <a:lstStyle/>
              <a:p>
                <a:pPr marL="38100">
                  <a:lnSpc>
                    <a:spcPct val="100000"/>
                  </a:lnSpc>
                  <a:spcBef>
                    <a:spcPts val="140"/>
                  </a:spcBef>
                </a:pPr>
                <a:r>
                  <a:rPr lang="en-US" sz="1200" b="1" dirty="0">
                    <a:solidFill>
                      <a:srgbClr val="193366"/>
                    </a:solidFill>
                    <a:latin typeface="Arial"/>
                    <a:cs typeface="Arial"/>
                  </a:rPr>
                  <a:t>  Data from Simulation</a:t>
                </a:r>
                <a:r>
                  <a:rPr lang="en-US" sz="1200" b="1" spc="-10" dirty="0">
                    <a:solidFill>
                      <a:srgbClr val="193366"/>
                    </a:solidFill>
                    <a:latin typeface="Arial"/>
                    <a:cs typeface="Arial"/>
                  </a:rPr>
                  <a:t>:</a:t>
                </a:r>
                <a:endParaRPr lang="en-US" sz="1200" dirty="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The simulation allows the user to play Sprouts, buts its most important feature is storing data representing the coordinates of the edges, the positions of the vertices, and the degrees of each vertex.</a:t>
                </a:r>
              </a:p>
              <a:p>
                <a:pPr marL="134620">
                  <a:lnSpc>
                    <a:spcPct val="100000"/>
                  </a:lnSpc>
                  <a:spcBef>
                    <a:spcPts val="950"/>
                  </a:spcBef>
                  <a:buClr>
                    <a:srgbClr val="193366"/>
                  </a:buClr>
                  <a:tabLst>
                    <a:tab pos="271145" algn="l"/>
                  </a:tabLst>
                </a:pPr>
                <a:r>
                  <a:rPr lang="en-US" sz="1000" spc="50" dirty="0">
                    <a:latin typeface="Calibri"/>
                    <a:cs typeface="Calibri"/>
                  </a:rPr>
                  <a:t>	    edge = </a:t>
                </a:r>
                <a14:m>
                  <m:oMath xmlns:m="http://schemas.openxmlformats.org/officeDocument/2006/math">
                    <m:r>
                      <a:rPr lang="en-US" sz="1000" b="0" i="1" spc="50" smtClean="0">
                        <a:latin typeface="Cambria Math" panose="02040503050406030204" pitchFamily="18" charset="0"/>
                        <a:cs typeface="Calibri"/>
                      </a:rPr>
                      <m:t>[</m:t>
                    </m:r>
                    <m:d>
                      <m:dPr>
                        <m:ctrlPr>
                          <a:rPr lang="en-US" sz="1000" b="0" i="1" spc="50" smtClean="0">
                            <a:latin typeface="Cambria Math" panose="02040503050406030204" pitchFamily="18" charset="0"/>
                            <a:cs typeface="Calibri"/>
                          </a:rPr>
                        </m:ctrlPr>
                      </m:dPr>
                      <m:e>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𝑥</m:t>
                            </m:r>
                          </m:e>
                          <m:sub>
                            <m:r>
                              <a:rPr lang="en-US" sz="1000" b="0" i="1" spc="50" smtClean="0">
                                <a:latin typeface="Cambria Math" panose="02040503050406030204" pitchFamily="18" charset="0"/>
                                <a:cs typeface="Calibri"/>
                              </a:rPr>
                              <m:t>1</m:t>
                            </m:r>
                          </m:sub>
                        </m:sSub>
                        <m:r>
                          <a:rPr lang="en-US" sz="1000" b="0" i="1" spc="50" smtClean="0">
                            <a:latin typeface="Cambria Math" panose="02040503050406030204" pitchFamily="18" charset="0"/>
                            <a:cs typeface="Calibri"/>
                          </a:rPr>
                          <m:t>, </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𝑦</m:t>
                            </m:r>
                          </m:e>
                          <m:sub>
                            <m:r>
                              <a:rPr lang="en-US" sz="1000" b="0" i="1" spc="50" smtClean="0">
                                <a:latin typeface="Cambria Math" panose="02040503050406030204" pitchFamily="18" charset="0"/>
                                <a:cs typeface="Calibri"/>
                              </a:rPr>
                              <m:t>2</m:t>
                            </m:r>
                          </m:sub>
                        </m:sSub>
                      </m:e>
                    </m:d>
                    <m:r>
                      <a:rPr lang="en-US" sz="1000" b="0" i="1" spc="50" smtClean="0">
                        <a:latin typeface="Cambria Math" panose="02040503050406030204" pitchFamily="18" charset="0"/>
                        <a:cs typeface="Calibri"/>
                      </a:rPr>
                      <m:t>, . . .,(</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𝑥</m:t>
                        </m:r>
                      </m:e>
                      <m:sub>
                        <m:r>
                          <a:rPr lang="en-US" sz="1000" b="0" i="1" spc="50" smtClean="0">
                            <a:latin typeface="Cambria Math" panose="02040503050406030204" pitchFamily="18" charset="0"/>
                            <a:cs typeface="Calibri"/>
                          </a:rPr>
                          <m:t>𝑖</m:t>
                        </m:r>
                      </m:sub>
                    </m:sSub>
                    <m:r>
                      <a:rPr lang="en-US" sz="1000" b="0" i="1" spc="50" smtClean="0">
                        <a:latin typeface="Cambria Math" panose="02040503050406030204" pitchFamily="18" charset="0"/>
                        <a:cs typeface="Calibri"/>
                      </a:rPr>
                      <m:t>,</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𝑦</m:t>
                        </m:r>
                      </m:e>
                      <m:sub>
                        <m:r>
                          <a:rPr lang="en-US" sz="1000" b="0" i="1" spc="50" smtClean="0">
                            <a:latin typeface="Cambria Math" panose="02040503050406030204" pitchFamily="18" charset="0"/>
                            <a:cs typeface="Calibri"/>
                          </a:rPr>
                          <m:t>𝑖</m:t>
                        </m:r>
                      </m:sub>
                    </m:sSub>
                    <m:r>
                      <a:rPr lang="en-US" sz="1000" b="0" i="1" spc="50" smtClean="0">
                        <a:latin typeface="Cambria Math" panose="02040503050406030204" pitchFamily="18" charset="0"/>
                        <a:cs typeface="Calibri"/>
                      </a:rPr>
                      <m:t>)]</m:t>
                    </m:r>
                  </m:oMath>
                </a14:m>
                <a:r>
                  <a:rPr lang="en-US" sz="1000" spc="50" dirty="0">
                    <a:latin typeface="Calibri"/>
                    <a:cs typeface="Calibri"/>
                  </a:rPr>
                  <a:t>, </a:t>
                </a:r>
                <a14:m>
                  <m:oMath xmlns:m="http://schemas.openxmlformats.org/officeDocument/2006/math">
                    <m:r>
                      <a:rPr lang="en-US" sz="1000" b="0" i="1" spc="50" smtClean="0">
                        <a:latin typeface="Cambria Math" panose="02040503050406030204" pitchFamily="18" charset="0"/>
                        <a:cs typeface="Calibri"/>
                      </a:rPr>
                      <m:t>𝑖</m:t>
                    </m:r>
                    <m:r>
                      <a:rPr lang="en-US" sz="1000" b="0" i="1" spc="50" smtClean="0">
                        <a:latin typeface="Cambria Math" panose="02040503050406030204" pitchFamily="18" charset="0"/>
                        <a:cs typeface="Calibri"/>
                      </a:rPr>
                      <m:t> </m:t>
                    </m:r>
                  </m:oMath>
                </a14:m>
                <a:r>
                  <a:rPr lang="en-US" sz="1000" spc="50" dirty="0">
                    <a:latin typeface="Calibri"/>
                    <a:cs typeface="Calibri"/>
                  </a:rPr>
                  <a:t>is the number of points constructing an edge</a:t>
                </a:r>
              </a:p>
              <a:p>
                <a:pPr marL="134620">
                  <a:lnSpc>
                    <a:spcPct val="100000"/>
                  </a:lnSpc>
                  <a:spcBef>
                    <a:spcPts val="950"/>
                  </a:spcBef>
                  <a:buClr>
                    <a:srgbClr val="193366"/>
                  </a:buClr>
                  <a:tabLst>
                    <a:tab pos="271145" algn="l"/>
                  </a:tabLst>
                </a:pPr>
                <a:r>
                  <a:rPr lang="en-US" sz="1000" spc="50" dirty="0">
                    <a:latin typeface="Calibri"/>
                    <a:cs typeface="Calibri"/>
                  </a:rPr>
                  <a:t>        vertices = </a:t>
                </a:r>
                <a14:m>
                  <m:oMath xmlns:m="http://schemas.openxmlformats.org/officeDocument/2006/math">
                    <m:r>
                      <a:rPr lang="en-US" sz="1000" b="0" i="1" spc="50" smtClean="0">
                        <a:latin typeface="Cambria Math" panose="02040503050406030204" pitchFamily="18" charset="0"/>
                        <a:cs typeface="Calibri"/>
                      </a:rPr>
                      <m:t>[</m:t>
                    </m:r>
                    <m:d>
                      <m:dPr>
                        <m:ctrlPr>
                          <a:rPr lang="en-US" sz="1000" b="0" i="1" spc="50" smtClean="0">
                            <a:latin typeface="Cambria Math" panose="02040503050406030204" pitchFamily="18" charset="0"/>
                            <a:cs typeface="Calibri"/>
                          </a:rPr>
                        </m:ctrlPr>
                      </m:dPr>
                      <m:e>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𝑎</m:t>
                            </m:r>
                          </m:e>
                          <m:sub>
                            <m:r>
                              <a:rPr lang="en-US" sz="1000" b="0" i="1" spc="50" smtClean="0">
                                <a:latin typeface="Cambria Math" panose="02040503050406030204" pitchFamily="18" charset="0"/>
                                <a:cs typeface="Calibri"/>
                              </a:rPr>
                              <m:t>1</m:t>
                            </m:r>
                          </m:sub>
                        </m:sSub>
                        <m:r>
                          <a:rPr lang="en-US" sz="1000" b="0" i="1" spc="50" smtClean="0">
                            <a:latin typeface="Cambria Math" panose="02040503050406030204" pitchFamily="18" charset="0"/>
                            <a:cs typeface="Calibri"/>
                          </a:rPr>
                          <m:t>,</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𝑏</m:t>
                            </m:r>
                          </m:e>
                          <m:sub>
                            <m:r>
                              <a:rPr lang="en-US" sz="1000" b="0" i="1" spc="50" smtClean="0">
                                <a:latin typeface="Cambria Math" panose="02040503050406030204" pitchFamily="18" charset="0"/>
                                <a:cs typeface="Calibri"/>
                              </a:rPr>
                              <m:t>1</m:t>
                            </m:r>
                          </m:sub>
                        </m:sSub>
                      </m:e>
                    </m:d>
                    <m:r>
                      <a:rPr lang="en-US" sz="1000" b="0" i="1" spc="50" smtClean="0">
                        <a:latin typeface="Cambria Math" panose="02040503050406030204" pitchFamily="18" charset="0"/>
                        <a:cs typeface="Calibri"/>
                      </a:rPr>
                      <m:t>, . . .,(</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𝑎</m:t>
                        </m:r>
                      </m:e>
                      <m:sub>
                        <m:r>
                          <a:rPr lang="en-US" sz="1000" b="0" i="1" spc="50" smtClean="0">
                            <a:latin typeface="Cambria Math" panose="02040503050406030204" pitchFamily="18" charset="0"/>
                            <a:cs typeface="Calibri"/>
                          </a:rPr>
                          <m:t>𝑘</m:t>
                        </m:r>
                      </m:sub>
                    </m:sSub>
                    <m:r>
                      <a:rPr lang="en-US" sz="1000" b="0" i="1" spc="50" smtClean="0">
                        <a:latin typeface="Cambria Math" panose="02040503050406030204" pitchFamily="18" charset="0"/>
                        <a:cs typeface="Calibri"/>
                      </a:rPr>
                      <m:t>,</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𝑏</m:t>
                        </m:r>
                      </m:e>
                      <m:sub>
                        <m:r>
                          <a:rPr lang="en-US" sz="1000" b="0" i="1" spc="50" smtClean="0">
                            <a:latin typeface="Cambria Math" panose="02040503050406030204" pitchFamily="18" charset="0"/>
                            <a:cs typeface="Calibri"/>
                          </a:rPr>
                          <m:t>𝑘</m:t>
                        </m:r>
                      </m:sub>
                    </m:sSub>
                    <m:r>
                      <a:rPr lang="en-US" sz="1000" b="0" i="1" spc="50" smtClean="0">
                        <a:latin typeface="Cambria Math" panose="02040503050406030204" pitchFamily="18" charset="0"/>
                        <a:cs typeface="Calibri"/>
                      </a:rPr>
                      <m:t>)]</m:t>
                    </m:r>
                  </m:oMath>
                </a14:m>
                <a:r>
                  <a:rPr lang="en-US" sz="1000" spc="50" dirty="0">
                    <a:latin typeface="Calibri"/>
                    <a:cs typeface="Calibri"/>
                  </a:rPr>
                  <a:t>, </a:t>
                </a:r>
                <a14:m>
                  <m:oMath xmlns:m="http://schemas.openxmlformats.org/officeDocument/2006/math">
                    <m:r>
                      <a:rPr lang="en-US" sz="1000" b="0" i="1" spc="50" dirty="0" smtClean="0">
                        <a:latin typeface="Cambria Math" panose="02040503050406030204" pitchFamily="18" charset="0"/>
                        <a:cs typeface="Calibri"/>
                      </a:rPr>
                      <m:t>𝑘</m:t>
                    </m:r>
                  </m:oMath>
                </a14:m>
                <a:r>
                  <a:rPr lang="en-US" sz="1000" spc="50" dirty="0">
                    <a:latin typeface="Calibri"/>
                    <a:cs typeface="Calibri"/>
                  </a:rPr>
                  <a:t> is the number of vertices</a:t>
                </a:r>
              </a:p>
              <a:p>
                <a:pPr marL="134620">
                  <a:lnSpc>
                    <a:spcPct val="100000"/>
                  </a:lnSpc>
                  <a:spcBef>
                    <a:spcPts val="950"/>
                  </a:spcBef>
                  <a:buClr>
                    <a:srgbClr val="193366"/>
                  </a:buClr>
                  <a:tabLst>
                    <a:tab pos="271145" algn="l"/>
                  </a:tabLst>
                </a:pPr>
                <a:r>
                  <a:rPr lang="en-US" sz="1000" spc="50" dirty="0">
                    <a:latin typeface="Calibri"/>
                    <a:cs typeface="Calibri"/>
                  </a:rPr>
                  <a:t>        degrees = </a:t>
                </a:r>
                <a14:m>
                  <m:oMath xmlns:m="http://schemas.openxmlformats.org/officeDocument/2006/math">
                    <m:r>
                      <a:rPr lang="en-US" sz="1000" b="0" i="1" spc="50" smtClean="0">
                        <a:latin typeface="Cambria Math" panose="02040503050406030204" pitchFamily="18" charset="0"/>
                        <a:cs typeface="Calibri"/>
                      </a:rPr>
                      <m:t>[</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𝑑</m:t>
                        </m:r>
                      </m:e>
                      <m:sub>
                        <m:r>
                          <a:rPr lang="en-US" sz="1000" b="0" i="1" spc="50" smtClean="0">
                            <a:latin typeface="Cambria Math" panose="02040503050406030204" pitchFamily="18" charset="0"/>
                            <a:cs typeface="Calibri"/>
                          </a:rPr>
                          <m:t>1</m:t>
                        </m:r>
                      </m:sub>
                    </m:sSub>
                    <m:r>
                      <a:rPr lang="en-US" sz="1000" b="0" i="1" spc="50" smtClean="0">
                        <a:latin typeface="Cambria Math" panose="02040503050406030204" pitchFamily="18" charset="0"/>
                        <a:cs typeface="Calibri"/>
                      </a:rPr>
                      <m:t>,. . .,</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𝑑</m:t>
                        </m:r>
                      </m:e>
                      <m:sub>
                        <m:r>
                          <a:rPr lang="en-US" sz="1000" b="0" i="1" spc="50" smtClean="0">
                            <a:latin typeface="Cambria Math" panose="02040503050406030204" pitchFamily="18" charset="0"/>
                            <a:cs typeface="Calibri"/>
                          </a:rPr>
                          <m:t>𝑘</m:t>
                        </m:r>
                      </m:sub>
                    </m:sSub>
                    <m:r>
                      <a:rPr lang="en-US" sz="1000" b="0" i="1" spc="50" smtClean="0">
                        <a:latin typeface="Cambria Math" panose="02040503050406030204" pitchFamily="18" charset="0"/>
                        <a:cs typeface="Calibri"/>
                      </a:rPr>
                      <m:t>]</m:t>
                    </m:r>
                  </m:oMath>
                </a14:m>
                <a:endParaRPr lang="en-US" sz="1000" spc="50" dirty="0">
                  <a:latin typeface="Calibri"/>
                  <a:cs typeface="Calibri"/>
                </a:endParaRP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These data are stored in a csv file to be used for the path-finding and path-drawing algorithms.</a:t>
                </a:r>
              </a:p>
              <a:p>
                <a:pPr marL="306070" lvl="7" indent="-171450">
                  <a:spcBef>
                    <a:spcPts val="950"/>
                  </a:spcBef>
                  <a:buClr>
                    <a:srgbClr val="193366"/>
                  </a:buClr>
                  <a:buFont typeface="Arial" panose="020B0604020202020204" pitchFamily="34" charset="0"/>
                  <a:buChar char="•"/>
                  <a:tabLst>
                    <a:tab pos="271145" algn="l"/>
                  </a:tabLst>
                </a:pPr>
                <a:endParaRPr lang="en-US" sz="1000" spc="50" dirty="0">
                  <a:latin typeface="Calibri"/>
                  <a:cs typeface="Calibri"/>
                </a:endParaRPr>
              </a:p>
            </p:txBody>
          </p:sp>
        </mc:Choice>
        <mc:Fallback xmlns="">
          <p:sp>
            <p:nvSpPr>
              <p:cNvPr id="35" name="object 3">
                <a:extLst>
                  <a:ext uri="{FF2B5EF4-FFF2-40B4-BE49-F238E27FC236}">
                    <a16:creationId xmlns:a16="http://schemas.microsoft.com/office/drawing/2014/main" id="{CDBE9FD5-2FF9-53C0-9537-516098BF03B4}"/>
                  </a:ext>
                </a:extLst>
              </p:cNvPr>
              <p:cNvSpPr txBox="1">
                <a:spLocks noRot="1" noChangeAspect="1" noMove="1" noResize="1" noEditPoints="1" noAdjustHandles="1" noChangeArrowheads="1" noChangeShapeType="1" noTextEdit="1"/>
              </p:cNvSpPr>
              <p:nvPr/>
            </p:nvSpPr>
            <p:spPr>
              <a:xfrm>
                <a:off x="321894" y="708025"/>
                <a:ext cx="4948555" cy="2357056"/>
              </a:xfrm>
              <a:prstGeom prst="rect">
                <a:avLst/>
              </a:prstGeom>
              <a:blipFill>
                <a:blip r:embed="rId2"/>
                <a:stretch>
                  <a:fillRect t="-1550"/>
                </a:stretch>
              </a:blipFill>
            </p:spPr>
            <p:txBody>
              <a:bodyPr/>
              <a:lstStyle/>
              <a:p>
                <a:r>
                  <a:rPr lang="en-US">
                    <a:noFill/>
                  </a:rPr>
                  <a:t> </a:t>
                </a:r>
              </a:p>
            </p:txBody>
          </p:sp>
        </mc:Fallback>
      </mc:AlternateContent>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104505"/>
            <a:ext cx="3837030" cy="240450"/>
          </a:xfrm>
          <a:prstGeom prst="rect">
            <a:avLst/>
          </a:prstGeom>
        </p:spPr>
        <p:txBody>
          <a:bodyPr vert="horz" wrap="square" lIns="0" tIns="17145" rIns="0" bIns="0" rtlCol="0">
            <a:spAutoFit/>
          </a:bodyPr>
          <a:lstStyle/>
          <a:p>
            <a:pPr marL="12700">
              <a:lnSpc>
                <a:spcPct val="100000"/>
              </a:lnSpc>
              <a:spcBef>
                <a:spcPts val="135"/>
              </a:spcBef>
            </a:pPr>
            <a:r>
              <a:rPr lang="en-US" sz="1450" b="1" spc="-10" dirty="0">
                <a:solidFill>
                  <a:srgbClr val="193366"/>
                </a:solidFill>
                <a:latin typeface="Arial"/>
                <a:cs typeface="Arial"/>
              </a:rPr>
              <a:t>Data Display: </a:t>
            </a:r>
            <a:r>
              <a:rPr lang="en-US" sz="1200" b="1" spc="-10" dirty="0">
                <a:solidFill>
                  <a:schemeClr val="tx1"/>
                </a:solidFill>
                <a:latin typeface="Arial"/>
                <a:cs typeface="Arial"/>
              </a:rPr>
              <a:t>Ex 1 – Point Storage</a:t>
            </a:r>
            <a:r>
              <a:rPr lang="en-US" sz="1450" b="1" spc="-10" dirty="0">
                <a:solidFill>
                  <a:schemeClr val="tx1"/>
                </a:solidFill>
                <a:latin typeface="Arial"/>
                <a:cs typeface="Arial"/>
              </a:rPr>
              <a:t> </a:t>
            </a:r>
            <a:endParaRPr sz="1450" dirty="0">
              <a:solidFill>
                <a:schemeClr val="tx1"/>
              </a:solidFill>
              <a:latin typeface="Arial"/>
              <a:cs typeface="Arial"/>
            </a:endParaRPr>
          </a:p>
        </p:txBody>
      </p:sp>
      <p:sp>
        <p:nvSpPr>
          <p:cNvPr id="4" name="Rectangle 3">
            <a:extLst>
              <a:ext uri="{FF2B5EF4-FFF2-40B4-BE49-F238E27FC236}">
                <a16:creationId xmlns:a16="http://schemas.microsoft.com/office/drawing/2014/main" id="{5B8F1340-5116-46D1-2534-9399C74E85E3}"/>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line with red dots&#10;&#10;Description automatically generated">
            <a:extLst>
              <a:ext uri="{FF2B5EF4-FFF2-40B4-BE49-F238E27FC236}">
                <a16:creationId xmlns:a16="http://schemas.microsoft.com/office/drawing/2014/main" id="{C36C78F3-F821-CC47-83C2-09CDBCECF9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5235" y="509655"/>
            <a:ext cx="1795328" cy="1881566"/>
          </a:xfrm>
          <a:prstGeom prst="rect">
            <a:avLst/>
          </a:prstGeom>
        </p:spPr>
      </p:pic>
      <p:sp>
        <p:nvSpPr>
          <p:cNvPr id="9" name="Arrow: Bent 8">
            <a:extLst>
              <a:ext uri="{FF2B5EF4-FFF2-40B4-BE49-F238E27FC236}">
                <a16:creationId xmlns:a16="http://schemas.microsoft.com/office/drawing/2014/main" id="{EAAB7F93-8DF0-20BE-62A3-3A28D59E1FF3}"/>
              </a:ext>
            </a:extLst>
          </p:cNvPr>
          <p:cNvSpPr/>
          <p:nvPr/>
        </p:nvSpPr>
        <p:spPr>
          <a:xfrm rot="5400000">
            <a:off x="4087381" y="1749950"/>
            <a:ext cx="457200" cy="45720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a:extLst>
              <a:ext uri="{FF2B5EF4-FFF2-40B4-BE49-F238E27FC236}">
                <a16:creationId xmlns:a16="http://schemas.microsoft.com/office/drawing/2014/main" id="{16F84938-A442-81B3-88D2-F13F15B395E0}"/>
              </a:ext>
            </a:extLst>
          </p:cNvPr>
          <p:cNvPicPr>
            <a:picLocks noChangeAspect="1"/>
          </p:cNvPicPr>
          <p:nvPr/>
        </p:nvPicPr>
        <p:blipFill>
          <a:blip r:embed="rId3"/>
          <a:stretch>
            <a:fillRect/>
          </a:stretch>
        </p:blipFill>
        <p:spPr>
          <a:xfrm>
            <a:off x="-1" y="2367248"/>
            <a:ext cx="5765800" cy="877602"/>
          </a:xfrm>
          <a:prstGeom prst="rect">
            <a:avLst/>
          </a:prstGeom>
        </p:spPr>
      </p:pic>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B342A-2504-950D-6C35-3D0AB0120E2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592963F-DFCB-D165-EB02-6935BEFCD0B6}"/>
              </a:ext>
            </a:extLst>
          </p:cNvPr>
          <p:cNvSpPr txBox="1"/>
          <p:nvPr/>
        </p:nvSpPr>
        <p:spPr>
          <a:xfrm>
            <a:off x="95300" y="104505"/>
            <a:ext cx="3837030" cy="240450"/>
          </a:xfrm>
          <a:prstGeom prst="rect">
            <a:avLst/>
          </a:prstGeom>
        </p:spPr>
        <p:txBody>
          <a:bodyPr vert="horz" wrap="square" lIns="0" tIns="17145" rIns="0" bIns="0" rtlCol="0">
            <a:spAutoFit/>
          </a:bodyPr>
          <a:lstStyle/>
          <a:p>
            <a:pPr marL="12700">
              <a:lnSpc>
                <a:spcPct val="100000"/>
              </a:lnSpc>
              <a:spcBef>
                <a:spcPts val="135"/>
              </a:spcBef>
            </a:pPr>
            <a:r>
              <a:rPr lang="en-US" sz="1450" b="1" spc="-10" dirty="0">
                <a:solidFill>
                  <a:srgbClr val="193366"/>
                </a:solidFill>
                <a:latin typeface="Arial"/>
                <a:cs typeface="Arial"/>
              </a:rPr>
              <a:t>Data Display: </a:t>
            </a:r>
            <a:r>
              <a:rPr lang="en-US" sz="1200" b="1" spc="-10" dirty="0">
                <a:solidFill>
                  <a:schemeClr val="tx1"/>
                </a:solidFill>
                <a:latin typeface="Arial"/>
                <a:cs typeface="Arial"/>
              </a:rPr>
              <a:t>Ex 1 – Line Storage</a:t>
            </a:r>
            <a:r>
              <a:rPr lang="en-US" sz="1450" b="1" spc="-10" dirty="0">
                <a:solidFill>
                  <a:schemeClr val="tx1"/>
                </a:solidFill>
                <a:latin typeface="Arial"/>
                <a:cs typeface="Arial"/>
              </a:rPr>
              <a:t> </a:t>
            </a:r>
            <a:endParaRPr sz="1450" dirty="0">
              <a:solidFill>
                <a:schemeClr val="tx1"/>
              </a:solidFill>
              <a:latin typeface="Arial"/>
              <a:cs typeface="Arial"/>
            </a:endParaRPr>
          </a:p>
        </p:txBody>
      </p:sp>
      <p:sp>
        <p:nvSpPr>
          <p:cNvPr id="4" name="Rectangle 3">
            <a:extLst>
              <a:ext uri="{FF2B5EF4-FFF2-40B4-BE49-F238E27FC236}">
                <a16:creationId xmlns:a16="http://schemas.microsoft.com/office/drawing/2014/main" id="{9F464BFA-D7B7-2AC4-69EE-DB9E350C1AB3}"/>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line with red dots&#10;&#10;Description automatically generated">
            <a:extLst>
              <a:ext uri="{FF2B5EF4-FFF2-40B4-BE49-F238E27FC236}">
                <a16:creationId xmlns:a16="http://schemas.microsoft.com/office/drawing/2014/main" id="{D8B78091-104D-84FF-F147-D6D24981B8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4110" y="0"/>
            <a:ext cx="1630757" cy="1709090"/>
          </a:xfrm>
          <a:prstGeom prst="rect">
            <a:avLst/>
          </a:prstGeom>
        </p:spPr>
      </p:pic>
      <p:sp>
        <p:nvSpPr>
          <p:cNvPr id="9" name="Arrow: Bent 8">
            <a:extLst>
              <a:ext uri="{FF2B5EF4-FFF2-40B4-BE49-F238E27FC236}">
                <a16:creationId xmlns:a16="http://schemas.microsoft.com/office/drawing/2014/main" id="{A67A270C-BCF1-A3DA-D152-8697D372FE4A}"/>
              </a:ext>
            </a:extLst>
          </p:cNvPr>
          <p:cNvSpPr/>
          <p:nvPr/>
        </p:nvSpPr>
        <p:spPr>
          <a:xfrm rot="5400000" flipV="1">
            <a:off x="2776659" y="933305"/>
            <a:ext cx="457200" cy="622528"/>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B1E5C10F-A327-DA01-F929-B35A4DBCB429}"/>
              </a:ext>
            </a:extLst>
          </p:cNvPr>
          <p:cNvPicPr>
            <a:picLocks noChangeAspect="1"/>
          </p:cNvPicPr>
          <p:nvPr/>
        </p:nvPicPr>
        <p:blipFill>
          <a:blip r:embed="rId3"/>
          <a:stretch>
            <a:fillRect/>
          </a:stretch>
        </p:blipFill>
        <p:spPr>
          <a:xfrm>
            <a:off x="439174" y="1709090"/>
            <a:ext cx="4887451" cy="1535760"/>
          </a:xfrm>
          <a:prstGeom prst="rect">
            <a:avLst/>
          </a:prstGeom>
        </p:spPr>
      </p:pic>
    </p:spTree>
    <p:extLst>
      <p:ext uri="{BB962C8B-B14F-4D97-AF65-F5344CB8AC3E}">
        <p14:creationId xmlns:p14="http://schemas.microsoft.com/office/powerpoint/2010/main" val="2311699140"/>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7781F-4B43-2B18-53CD-F1E69A6345B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160EFA3-6C59-B660-9281-D13A2B579882}"/>
              </a:ext>
            </a:extLst>
          </p:cNvPr>
          <p:cNvSpPr txBox="1"/>
          <p:nvPr/>
        </p:nvSpPr>
        <p:spPr>
          <a:xfrm>
            <a:off x="95300" y="104505"/>
            <a:ext cx="3837030" cy="240450"/>
          </a:xfrm>
          <a:prstGeom prst="rect">
            <a:avLst/>
          </a:prstGeom>
        </p:spPr>
        <p:txBody>
          <a:bodyPr vert="horz" wrap="square" lIns="0" tIns="17145" rIns="0" bIns="0" rtlCol="0">
            <a:spAutoFit/>
          </a:bodyPr>
          <a:lstStyle/>
          <a:p>
            <a:pPr marL="12700">
              <a:lnSpc>
                <a:spcPct val="100000"/>
              </a:lnSpc>
              <a:spcBef>
                <a:spcPts val="135"/>
              </a:spcBef>
            </a:pPr>
            <a:r>
              <a:rPr lang="en-US" sz="1450" b="1" spc="-10" dirty="0">
                <a:solidFill>
                  <a:srgbClr val="193366"/>
                </a:solidFill>
                <a:latin typeface="Arial"/>
                <a:cs typeface="Arial"/>
              </a:rPr>
              <a:t>Data Display: </a:t>
            </a:r>
            <a:r>
              <a:rPr lang="en-US" sz="1200" b="1" spc="-10" dirty="0">
                <a:solidFill>
                  <a:schemeClr val="tx1"/>
                </a:solidFill>
                <a:latin typeface="Arial"/>
                <a:cs typeface="Arial"/>
              </a:rPr>
              <a:t>Ex 1 – Save Folder</a:t>
            </a:r>
            <a:endParaRPr sz="1450" dirty="0">
              <a:solidFill>
                <a:schemeClr val="tx1"/>
              </a:solidFill>
              <a:latin typeface="Arial"/>
              <a:cs typeface="Arial"/>
            </a:endParaRPr>
          </a:p>
        </p:txBody>
      </p:sp>
      <p:sp>
        <p:nvSpPr>
          <p:cNvPr id="4" name="Rectangle 3">
            <a:extLst>
              <a:ext uri="{FF2B5EF4-FFF2-40B4-BE49-F238E27FC236}">
                <a16:creationId xmlns:a16="http://schemas.microsoft.com/office/drawing/2014/main" id="{9974532F-06DD-9BC0-C2B0-218C8DFC4609}"/>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A46C84C-C8A6-FE59-D4B6-B3FDE4E13973}"/>
              </a:ext>
            </a:extLst>
          </p:cNvPr>
          <p:cNvPicPr>
            <a:picLocks noChangeAspect="1"/>
          </p:cNvPicPr>
          <p:nvPr/>
        </p:nvPicPr>
        <p:blipFill>
          <a:blip r:embed="rId2"/>
          <a:stretch>
            <a:fillRect/>
          </a:stretch>
        </p:blipFill>
        <p:spPr>
          <a:xfrm>
            <a:off x="0" y="1017615"/>
            <a:ext cx="2296475" cy="1209619"/>
          </a:xfrm>
          <a:prstGeom prst="rect">
            <a:avLst/>
          </a:prstGeom>
        </p:spPr>
      </p:pic>
      <p:pic>
        <p:nvPicPr>
          <p:cNvPr id="12" name="Picture 11">
            <a:extLst>
              <a:ext uri="{FF2B5EF4-FFF2-40B4-BE49-F238E27FC236}">
                <a16:creationId xmlns:a16="http://schemas.microsoft.com/office/drawing/2014/main" id="{B2B918C8-57E4-FA26-66A2-5C809ECE9D22}"/>
              </a:ext>
            </a:extLst>
          </p:cNvPr>
          <p:cNvPicPr>
            <a:picLocks noChangeAspect="1"/>
          </p:cNvPicPr>
          <p:nvPr/>
        </p:nvPicPr>
        <p:blipFill>
          <a:blip r:embed="rId3"/>
          <a:stretch>
            <a:fillRect/>
          </a:stretch>
        </p:blipFill>
        <p:spPr>
          <a:xfrm>
            <a:off x="2550478" y="1134454"/>
            <a:ext cx="3010299" cy="975942"/>
          </a:xfrm>
          <a:prstGeom prst="rect">
            <a:avLst/>
          </a:prstGeom>
        </p:spPr>
      </p:pic>
    </p:spTree>
    <p:extLst>
      <p:ext uri="{BB962C8B-B14F-4D97-AF65-F5344CB8AC3E}">
        <p14:creationId xmlns:p14="http://schemas.microsoft.com/office/powerpoint/2010/main" val="4084160910"/>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Path-Existence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1074653"/>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a:cs typeface="Arial"/>
              </a:rPr>
              <a:t>  Existence of Paths:</a:t>
            </a:r>
            <a:endParaRPr lang="en-US" sz="120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Sprouts is said to end when no more valid paths can be drawn between two points.</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It is possible to eyeball solutions to the game, but how can you ensure no paths exist?</a:t>
            </a:r>
          </a:p>
        </p:txBody>
      </p:sp>
      <p:pic>
        <p:nvPicPr>
          <p:cNvPr id="1026" name="Picture 2" descr="PAPER GAMING: Sprouts : 4 Steps - Instructables">
            <a:extLst>
              <a:ext uri="{FF2B5EF4-FFF2-40B4-BE49-F238E27FC236}">
                <a16:creationId xmlns:a16="http://schemas.microsoft.com/office/drawing/2014/main" id="{0FCFA2BE-8A48-7D60-77BB-B73DF0221E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783" y="1918614"/>
            <a:ext cx="1628775" cy="122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41758"/>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Path-Existence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792525"/>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a:cs typeface="Arial"/>
              </a:rPr>
              <a:t>  Idea:</a:t>
            </a:r>
            <a:endParaRPr lang="en-US" sz="120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If two points are in the same region, or border the same region(s), then there must be a path entirely within the region(s) between those points that does not intersect any other line and region.</a:t>
            </a:r>
          </a:p>
        </p:txBody>
      </p:sp>
      <p:pic>
        <p:nvPicPr>
          <p:cNvPr id="4" name="Picture 3" descr="A map of a continent&#10;&#10;Description automatically generated">
            <a:extLst>
              <a:ext uri="{FF2B5EF4-FFF2-40B4-BE49-F238E27FC236}">
                <a16:creationId xmlns:a16="http://schemas.microsoft.com/office/drawing/2014/main" id="{E1D14495-A52B-45C1-C7CC-273D05EFD94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46" t="3033" r="27104" b="5382"/>
          <a:stretch/>
        </p:blipFill>
        <p:spPr>
          <a:xfrm>
            <a:off x="3187700" y="1540145"/>
            <a:ext cx="1641231" cy="1600200"/>
          </a:xfrm>
          <a:prstGeom prst="rect">
            <a:avLst/>
          </a:prstGeom>
        </p:spPr>
      </p:pic>
      <p:grpSp>
        <p:nvGrpSpPr>
          <p:cNvPr id="5" name="object 27">
            <a:extLst>
              <a:ext uri="{FF2B5EF4-FFF2-40B4-BE49-F238E27FC236}">
                <a16:creationId xmlns:a16="http://schemas.microsoft.com/office/drawing/2014/main" id="{342B66F9-932D-6BDC-DF64-E144CF94B579}"/>
              </a:ext>
            </a:extLst>
          </p:cNvPr>
          <p:cNvGrpSpPr/>
          <p:nvPr/>
        </p:nvGrpSpPr>
        <p:grpSpPr>
          <a:xfrm>
            <a:off x="1701708" y="1811014"/>
            <a:ext cx="1354133" cy="969716"/>
            <a:chOff x="2747967" y="765535"/>
            <a:chExt cx="2662555" cy="2087245"/>
          </a:xfrm>
        </p:grpSpPr>
        <p:sp>
          <p:nvSpPr>
            <p:cNvPr id="6" name="object 28">
              <a:extLst>
                <a:ext uri="{FF2B5EF4-FFF2-40B4-BE49-F238E27FC236}">
                  <a16:creationId xmlns:a16="http://schemas.microsoft.com/office/drawing/2014/main" id="{2B6B8558-3752-2AFF-4A7A-4AA228F56649}"/>
                </a:ext>
              </a:extLst>
            </p:cNvPr>
            <p:cNvSpPr/>
            <p:nvPr/>
          </p:nvSpPr>
          <p:spPr>
            <a:xfrm>
              <a:off x="2755587" y="773155"/>
              <a:ext cx="2647315" cy="2072005"/>
            </a:xfrm>
            <a:custGeom>
              <a:avLst/>
              <a:gdLst/>
              <a:ahLst/>
              <a:cxnLst/>
              <a:rect l="l" t="t" r="r" b="b"/>
              <a:pathLst>
                <a:path w="2647315" h="2072005">
                  <a:moveTo>
                    <a:pt x="2596466" y="0"/>
                  </a:moveTo>
                  <a:lnTo>
                    <a:pt x="50610" y="0"/>
                  </a:lnTo>
                  <a:lnTo>
                    <a:pt x="30910" y="3977"/>
                  </a:lnTo>
                  <a:lnTo>
                    <a:pt x="14823" y="14823"/>
                  </a:lnTo>
                  <a:lnTo>
                    <a:pt x="3977" y="30910"/>
                  </a:lnTo>
                  <a:lnTo>
                    <a:pt x="0" y="50610"/>
                  </a:lnTo>
                  <a:lnTo>
                    <a:pt x="0" y="2021256"/>
                  </a:lnTo>
                  <a:lnTo>
                    <a:pt x="3977" y="2040957"/>
                  </a:lnTo>
                  <a:lnTo>
                    <a:pt x="14823" y="2057044"/>
                  </a:lnTo>
                  <a:lnTo>
                    <a:pt x="30910" y="2067890"/>
                  </a:lnTo>
                  <a:lnTo>
                    <a:pt x="50610" y="2071867"/>
                  </a:lnTo>
                  <a:lnTo>
                    <a:pt x="2596466" y="2071867"/>
                  </a:lnTo>
                  <a:lnTo>
                    <a:pt x="2616166" y="2067890"/>
                  </a:lnTo>
                  <a:lnTo>
                    <a:pt x="2632253" y="2057044"/>
                  </a:lnTo>
                  <a:lnTo>
                    <a:pt x="2643100" y="2040957"/>
                  </a:lnTo>
                  <a:lnTo>
                    <a:pt x="2647077" y="2021256"/>
                  </a:lnTo>
                  <a:lnTo>
                    <a:pt x="2647077" y="50610"/>
                  </a:lnTo>
                  <a:lnTo>
                    <a:pt x="2643100" y="30910"/>
                  </a:lnTo>
                  <a:lnTo>
                    <a:pt x="2632253" y="14823"/>
                  </a:lnTo>
                  <a:lnTo>
                    <a:pt x="2616166" y="3977"/>
                  </a:lnTo>
                  <a:lnTo>
                    <a:pt x="2596466" y="0"/>
                  </a:lnTo>
                  <a:close/>
                </a:path>
              </a:pathLst>
            </a:custGeom>
            <a:solidFill>
              <a:srgbClr val="FCFCFC"/>
            </a:solidFill>
          </p:spPr>
          <p:txBody>
            <a:bodyPr wrap="square" lIns="0" tIns="0" rIns="0" bIns="0" rtlCol="0"/>
            <a:lstStyle/>
            <a:p>
              <a:endParaRPr/>
            </a:p>
          </p:txBody>
        </p:sp>
        <p:sp>
          <p:nvSpPr>
            <p:cNvPr id="7" name="object 29">
              <a:extLst>
                <a:ext uri="{FF2B5EF4-FFF2-40B4-BE49-F238E27FC236}">
                  <a16:creationId xmlns:a16="http://schemas.microsoft.com/office/drawing/2014/main" id="{F71B48DD-5772-DE31-7D3C-26F7BD810910}"/>
                </a:ext>
              </a:extLst>
            </p:cNvPr>
            <p:cNvSpPr/>
            <p:nvPr/>
          </p:nvSpPr>
          <p:spPr>
            <a:xfrm>
              <a:off x="2755587" y="773155"/>
              <a:ext cx="2647315" cy="2072005"/>
            </a:xfrm>
            <a:custGeom>
              <a:avLst/>
              <a:gdLst/>
              <a:ahLst/>
              <a:cxnLst/>
              <a:rect l="l" t="t" r="r" b="b"/>
              <a:pathLst>
                <a:path w="2647315" h="2072005">
                  <a:moveTo>
                    <a:pt x="2596466" y="0"/>
                  </a:moveTo>
                  <a:lnTo>
                    <a:pt x="50610" y="0"/>
                  </a:lnTo>
                  <a:lnTo>
                    <a:pt x="30910" y="3977"/>
                  </a:lnTo>
                  <a:lnTo>
                    <a:pt x="14823" y="14823"/>
                  </a:lnTo>
                  <a:lnTo>
                    <a:pt x="3977" y="30910"/>
                  </a:lnTo>
                  <a:lnTo>
                    <a:pt x="0" y="50610"/>
                  </a:lnTo>
                  <a:lnTo>
                    <a:pt x="0" y="2021256"/>
                  </a:lnTo>
                  <a:lnTo>
                    <a:pt x="3977" y="2040957"/>
                  </a:lnTo>
                  <a:lnTo>
                    <a:pt x="14823" y="2057044"/>
                  </a:lnTo>
                  <a:lnTo>
                    <a:pt x="30910" y="2067890"/>
                  </a:lnTo>
                  <a:lnTo>
                    <a:pt x="50610" y="2071867"/>
                  </a:lnTo>
                  <a:lnTo>
                    <a:pt x="2596466" y="2071867"/>
                  </a:lnTo>
                  <a:lnTo>
                    <a:pt x="2616166" y="2067890"/>
                  </a:lnTo>
                  <a:lnTo>
                    <a:pt x="2632253" y="2057044"/>
                  </a:lnTo>
                  <a:lnTo>
                    <a:pt x="2643100" y="2040957"/>
                  </a:lnTo>
                  <a:lnTo>
                    <a:pt x="2647077" y="2021256"/>
                  </a:lnTo>
                  <a:lnTo>
                    <a:pt x="2647077" y="50610"/>
                  </a:lnTo>
                  <a:lnTo>
                    <a:pt x="2643100" y="30910"/>
                  </a:lnTo>
                  <a:lnTo>
                    <a:pt x="2632253" y="14823"/>
                  </a:lnTo>
                  <a:lnTo>
                    <a:pt x="2616166" y="3977"/>
                  </a:lnTo>
                  <a:lnTo>
                    <a:pt x="2596466" y="0"/>
                  </a:lnTo>
                  <a:close/>
                </a:path>
              </a:pathLst>
            </a:custGeom>
            <a:ln w="15183">
              <a:solidFill>
                <a:srgbClr val="000000"/>
              </a:solidFill>
            </a:ln>
          </p:spPr>
          <p:txBody>
            <a:bodyPr wrap="square" lIns="0" tIns="0" rIns="0" bIns="0" rtlCol="0"/>
            <a:lstStyle/>
            <a:p>
              <a:endParaRPr/>
            </a:p>
          </p:txBody>
        </p:sp>
      </p:grpSp>
      <p:sp>
        <p:nvSpPr>
          <p:cNvPr id="9" name="TextBox 8">
            <a:extLst>
              <a:ext uri="{FF2B5EF4-FFF2-40B4-BE49-F238E27FC236}">
                <a16:creationId xmlns:a16="http://schemas.microsoft.com/office/drawing/2014/main" id="{5FFAC7B7-582A-179F-CDDF-1503FA39D6A8}"/>
              </a:ext>
            </a:extLst>
          </p:cNvPr>
          <p:cNvSpPr txBox="1"/>
          <p:nvPr/>
        </p:nvSpPr>
        <p:spPr>
          <a:xfrm>
            <a:off x="1663700" y="1815227"/>
            <a:ext cx="1447800" cy="954107"/>
          </a:xfrm>
          <a:prstGeom prst="rect">
            <a:avLst/>
          </a:prstGeom>
          <a:noFill/>
        </p:spPr>
        <p:txBody>
          <a:bodyPr wrap="square" rtlCol="0">
            <a:spAutoFit/>
          </a:bodyPr>
          <a:lstStyle/>
          <a:p>
            <a:r>
              <a:rPr lang="en-US" sz="700">
                <a:latin typeface="+mj-lt"/>
              </a:rPr>
              <a:t>The two red points border the same two regions, so a path exists between these points through each region. However, the two blue points are in different regions, so a line between the two must cross more than one region.</a:t>
            </a:r>
          </a:p>
          <a:p>
            <a:endParaRPr lang="en-US" sz="700">
              <a:latin typeface="+mj-lt"/>
            </a:endParaRPr>
          </a:p>
        </p:txBody>
      </p:sp>
    </p:spTree>
    <p:extLst>
      <p:ext uri="{BB962C8B-B14F-4D97-AF65-F5344CB8AC3E}">
        <p14:creationId xmlns:p14="http://schemas.microsoft.com/office/powerpoint/2010/main" val="3449227836"/>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Path-Existence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1510670"/>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a:cs typeface="Arial"/>
                  </a:rPr>
                  <a:t>  Existence of Paths:</a:t>
                </a:r>
                <a:endParaRPr lang="en-US" sz="120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Identify each distinct closed region </a:t>
                </a:r>
                <a14:m>
                  <m:oMath xmlns:m="http://schemas.openxmlformats.org/officeDocument/2006/math">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𝐺</m:t>
                        </m:r>
                      </m:e>
                      <m:sub>
                        <m:r>
                          <a:rPr lang="en-US" sz="1000" b="0" i="1" spc="50" smtClean="0">
                            <a:latin typeface="Cambria Math" panose="02040503050406030204" pitchFamily="18" charset="0"/>
                            <a:cs typeface="Calibri"/>
                          </a:rPr>
                          <m:t>𝑖</m:t>
                        </m:r>
                      </m:sub>
                    </m:sSub>
                  </m:oMath>
                </a14:m>
                <a:r>
                  <a:rPr lang="en-US" sz="1000" spc="50">
                    <a:latin typeface="Calibri"/>
                    <a:cs typeface="Calibri"/>
                  </a:rPr>
                  <a:t>, as well as the outside area, in the graph resulting from a position in Sprouts.</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If two points are in the same region, or border the same region(s), then there must be a path entirely within the region(s) between those points that does not intersect any other line and region.</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Different regions can be determined using the flood-fill algorithm.</a:t>
                </a:r>
              </a:p>
            </p:txBody>
          </p:sp>
        </mc:Choice>
        <mc:Fallback xmlns="">
          <p:sp>
            <p:nvSpPr>
              <p:cNvPr id="35" name="object 3">
                <a:extLst>
                  <a:ext uri="{FF2B5EF4-FFF2-40B4-BE49-F238E27FC236}">
                    <a16:creationId xmlns:a16="http://schemas.microsoft.com/office/drawing/2014/main" id="{CDBE9FD5-2FF9-53C0-9537-516098BF03B4}"/>
                  </a:ext>
                </a:extLst>
              </p:cNvPr>
              <p:cNvSpPr txBox="1">
                <a:spLocks noRot="1" noChangeAspect="1" noMove="1" noResize="1" noEditPoints="1" noAdjustHandles="1" noChangeArrowheads="1" noChangeShapeType="1" noTextEdit="1"/>
              </p:cNvSpPr>
              <p:nvPr/>
            </p:nvSpPr>
            <p:spPr>
              <a:xfrm>
                <a:off x="321894" y="708025"/>
                <a:ext cx="4948555" cy="1510670"/>
              </a:xfrm>
              <a:prstGeom prst="rect">
                <a:avLst/>
              </a:prstGeom>
              <a:blipFill>
                <a:blip r:embed="rId2"/>
                <a:stretch>
                  <a:fillRect t="-2419" r="-862" b="-4435"/>
                </a:stretch>
              </a:blipFill>
            </p:spPr>
            <p:txBody>
              <a:bodyPr/>
              <a:lstStyle/>
              <a:p>
                <a:r>
                  <a:rPr lang="en-US">
                    <a:noFill/>
                  </a:rPr>
                  <a:t> </a:t>
                </a:r>
              </a:p>
            </p:txBody>
          </p:sp>
        </mc:Fallback>
      </mc:AlternateContent>
    </p:spTree>
    <p:extLst>
      <p:ext uri="{BB962C8B-B14F-4D97-AF65-F5344CB8AC3E}">
        <p14:creationId xmlns:p14="http://schemas.microsoft.com/office/powerpoint/2010/main" val="3481077240"/>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557DD-754E-4314-0FD8-F1B88BC7517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D5476B5-2F3F-982F-DB65-98BB25441501}"/>
              </a:ext>
            </a:extLst>
          </p:cNvPr>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spc="-20" dirty="0"/>
              <a:t>Introduction to Combinatorics</a:t>
            </a:r>
            <a:endParaRPr spc="-20" dirty="0"/>
          </a:p>
        </p:txBody>
      </p:sp>
      <p:sp>
        <p:nvSpPr>
          <p:cNvPr id="3" name="object 3">
            <a:extLst>
              <a:ext uri="{FF2B5EF4-FFF2-40B4-BE49-F238E27FC236}">
                <a16:creationId xmlns:a16="http://schemas.microsoft.com/office/drawing/2014/main" id="{B152B141-A0A9-C5D0-C254-F2305862D5DA}"/>
              </a:ext>
            </a:extLst>
          </p:cNvPr>
          <p:cNvSpPr txBox="1"/>
          <p:nvPr/>
        </p:nvSpPr>
        <p:spPr>
          <a:xfrm>
            <a:off x="321894" y="708025"/>
            <a:ext cx="4948555" cy="1664558"/>
          </a:xfrm>
          <a:prstGeom prst="rect">
            <a:avLst/>
          </a:prstGeom>
        </p:spPr>
        <p:txBody>
          <a:bodyPr vert="horz" wrap="square" lIns="0" tIns="17780" rIns="0" bIns="0" rtlCol="0">
            <a:spAutoFit/>
          </a:bodyPr>
          <a:lstStyle/>
          <a:p>
            <a:pPr marL="38100">
              <a:lnSpc>
                <a:spcPct val="100000"/>
              </a:lnSpc>
              <a:spcBef>
                <a:spcPts val="140"/>
              </a:spcBef>
            </a:pPr>
            <a:r>
              <a:rPr lang="en-US" sz="1200" b="1" dirty="0">
                <a:solidFill>
                  <a:srgbClr val="193366"/>
                </a:solidFill>
                <a:latin typeface="+mj-lt"/>
                <a:ea typeface="Roboto" panose="020F0502020204030204" pitchFamily="2" charset="0"/>
                <a:cs typeface="Roboto" panose="020F0502020204030204" pitchFamily="2" charset="0"/>
              </a:rPr>
              <a:t>   About</a:t>
            </a:r>
            <a:r>
              <a:rPr lang="en-US" sz="1200" b="1" spc="65" dirty="0">
                <a:solidFill>
                  <a:srgbClr val="193366"/>
                </a:solidFill>
                <a:latin typeface="+mj-lt"/>
                <a:ea typeface="Roboto" panose="020F0502020204030204" pitchFamily="2" charset="0"/>
                <a:cs typeface="Roboto" panose="020F0502020204030204" pitchFamily="2" charset="0"/>
              </a:rPr>
              <a:t> </a:t>
            </a:r>
            <a:r>
              <a:rPr lang="en-US" sz="1200" b="1" dirty="0">
                <a:solidFill>
                  <a:srgbClr val="193366"/>
                </a:solidFill>
                <a:latin typeface="+mj-lt"/>
                <a:ea typeface="Roboto" panose="020F0502020204030204" pitchFamily="2" charset="0"/>
                <a:cs typeface="Roboto" panose="020F0502020204030204" pitchFamily="2" charset="0"/>
              </a:rPr>
              <a:t>Combinatorics</a:t>
            </a:r>
            <a:r>
              <a:rPr lang="en-US" sz="1200" b="1" spc="-10" dirty="0">
                <a:solidFill>
                  <a:srgbClr val="193366"/>
                </a:solidFill>
                <a:latin typeface="+mj-lt"/>
                <a:ea typeface="Roboto" panose="020F0502020204030204" pitchFamily="2" charset="0"/>
                <a:cs typeface="Roboto" panose="020F0502020204030204" pitchFamily="2" charset="0"/>
              </a:rPr>
              <a:t>:</a:t>
            </a:r>
            <a:endParaRPr lang="en-US" sz="1200" dirty="0">
              <a:latin typeface="+mj-lt"/>
              <a:ea typeface="Roboto" panose="020F0502020204030204" pitchFamily="2" charset="0"/>
              <a:cs typeface="Roboto" panose="020F0502020204030204" pitchFamily="2" charset="0"/>
            </a:endParaRPr>
          </a:p>
          <a:p>
            <a:pPr marL="271145" indent="-136525">
              <a:lnSpc>
                <a:spcPct val="100000"/>
              </a:lnSpc>
              <a:spcBef>
                <a:spcPts val="950"/>
              </a:spcBef>
              <a:buClr>
                <a:srgbClr val="193366"/>
              </a:buClr>
              <a:buFont typeface="Times New Roman"/>
              <a:buChar char="•"/>
              <a:tabLst>
                <a:tab pos="271145" algn="l"/>
              </a:tabLst>
            </a:pPr>
            <a:r>
              <a:rPr lang="en-US" sz="1000" spc="50" dirty="0">
                <a:latin typeface="+mj-lt"/>
                <a:ea typeface="Roboto" panose="020F0502020204030204" pitchFamily="2" charset="0"/>
                <a:cs typeface="Roboto" panose="020F0502020204030204" pitchFamily="2" charset="0"/>
              </a:rPr>
              <a:t>Combinatorics and graph theory are fundamental in numerous fields, including computer science, mathematics, and real-world problem-solving.</a:t>
            </a:r>
          </a:p>
          <a:p>
            <a:pPr marL="271145" indent="-136525">
              <a:lnSpc>
                <a:spcPct val="100000"/>
              </a:lnSpc>
              <a:spcBef>
                <a:spcPts val="950"/>
              </a:spcBef>
              <a:buClr>
                <a:srgbClr val="193366"/>
              </a:buClr>
              <a:buFont typeface="Times New Roman"/>
              <a:buChar char="•"/>
              <a:tabLst>
                <a:tab pos="271145" algn="l"/>
              </a:tabLst>
            </a:pPr>
            <a:r>
              <a:rPr lang="en-US" sz="1000" spc="50" dirty="0">
                <a:latin typeface="+mj-lt"/>
                <a:ea typeface="Roboto" panose="020F0502020204030204" pitchFamily="2" charset="0"/>
                <a:cs typeface="Roboto" panose="020F0502020204030204" pitchFamily="2" charset="0"/>
              </a:rPr>
              <a:t>The ability to analyze structures and connections between elements (nodes) and relationships (edges) is crucial for modeling and understanding complex systems</a:t>
            </a:r>
          </a:p>
          <a:p>
            <a:pPr marL="271145" indent="-136525">
              <a:lnSpc>
                <a:spcPct val="100000"/>
              </a:lnSpc>
              <a:spcBef>
                <a:spcPts val="950"/>
              </a:spcBef>
              <a:buClr>
                <a:srgbClr val="193366"/>
              </a:buClr>
              <a:buFont typeface="Times New Roman"/>
              <a:buChar char="•"/>
              <a:tabLst>
                <a:tab pos="271145" algn="l"/>
              </a:tabLst>
            </a:pPr>
            <a:r>
              <a:rPr lang="en-US" sz="1000" spc="50" dirty="0">
                <a:latin typeface="+mj-lt"/>
                <a:ea typeface="Roboto" panose="020F0502020204030204" pitchFamily="2" charset="0"/>
                <a:cs typeface="Roboto" panose="020F0502020204030204" pitchFamily="2" charset="0"/>
              </a:rPr>
              <a:t>Graph theory, a subset of combinatorics, enables the study of networks, relationships, and connectivity, influencing fields like social networks, logistics, and computer algorithms.</a:t>
            </a:r>
          </a:p>
        </p:txBody>
      </p:sp>
      <p:sp>
        <p:nvSpPr>
          <p:cNvPr id="4" name="Rectangle 3">
            <a:extLst>
              <a:ext uri="{FF2B5EF4-FFF2-40B4-BE49-F238E27FC236}">
                <a16:creationId xmlns:a16="http://schemas.microsoft.com/office/drawing/2014/main" id="{FA009B6C-5790-321D-5C29-89824547F93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8968803"/>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Path-Existence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1515800"/>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panose="020B0604020202020204" pitchFamily="34" charset="0"/>
                <a:cs typeface="Arial" panose="020B0604020202020204" pitchFamily="34" charset="0"/>
              </a:rPr>
              <a:t>  Flood-fill:</a:t>
            </a:r>
            <a:endParaRPr lang="en-US" sz="1200">
              <a:latin typeface="Arial" panose="020B0604020202020204" pitchFamily="34" charset="0"/>
              <a:cs typeface="Arial" panose="020B0604020202020204" pitchFamily="34" charset="0"/>
            </a:endParaRPr>
          </a:p>
          <a:p>
            <a:pPr marL="271145" indent="-136525">
              <a:lnSpc>
                <a:spcPct val="100000"/>
              </a:lnSpc>
              <a:spcBef>
                <a:spcPts val="950"/>
              </a:spcBef>
              <a:buClr>
                <a:srgbClr val="193366"/>
              </a:buClr>
              <a:buFont typeface="Times New Roman"/>
              <a:buChar char="•"/>
              <a:tabLst>
                <a:tab pos="271145" algn="l"/>
              </a:tabLst>
            </a:pPr>
            <a:r>
              <a:rPr lang="en-US" sz="1000" spc="50">
                <a:latin typeface="+mj-lt"/>
                <a:cs typeface="Calibri"/>
              </a:rPr>
              <a:t>Each closed region will have one unique color.</a:t>
            </a:r>
          </a:p>
          <a:p>
            <a:pPr marL="271145" indent="-136525">
              <a:lnSpc>
                <a:spcPct val="100000"/>
              </a:lnSpc>
              <a:spcBef>
                <a:spcPts val="950"/>
              </a:spcBef>
              <a:buClr>
                <a:srgbClr val="193366"/>
              </a:buClr>
              <a:buFont typeface="Times New Roman"/>
              <a:buChar char="•"/>
              <a:tabLst>
                <a:tab pos="271145" algn="l"/>
              </a:tabLst>
            </a:pPr>
            <a:r>
              <a:rPr lang="en-US" sz="1000" spc="50">
                <a:latin typeface="+mj-lt"/>
                <a:cs typeface="Calibri"/>
              </a:rPr>
              <a:t>If two vertices border at least one color in common, at least one path exists between these vertices.</a:t>
            </a:r>
          </a:p>
          <a:p>
            <a:pPr marL="134620">
              <a:spcBef>
                <a:spcPts val="950"/>
              </a:spcBef>
              <a:buClr>
                <a:srgbClr val="193366"/>
              </a:buClr>
              <a:tabLst>
                <a:tab pos="271145" algn="l"/>
              </a:tabLst>
            </a:pPr>
            <a:r>
              <a:rPr lang="en-US" sz="1200" b="1">
                <a:solidFill>
                  <a:srgbClr val="193366"/>
                </a:solidFill>
                <a:latin typeface="Arial" panose="020B0604020202020204" pitchFamily="34" charset="0"/>
                <a:cs typeface="Arial" panose="020B0604020202020204" pitchFamily="34" charset="0"/>
              </a:rPr>
              <a:t>Takeaway:</a:t>
            </a:r>
            <a:endParaRPr lang="en-US" sz="1200">
              <a:latin typeface="Arial" panose="020B0604020202020204" pitchFamily="34" charset="0"/>
              <a:cs typeface="Arial" panose="020B0604020202020204" pitchFamily="34" charset="0"/>
            </a:endParaRPr>
          </a:p>
          <a:p>
            <a:pPr marL="134620">
              <a:lnSpc>
                <a:spcPct val="100000"/>
              </a:lnSpc>
              <a:spcBef>
                <a:spcPts val="950"/>
              </a:spcBef>
              <a:buClr>
                <a:srgbClr val="193366"/>
              </a:buClr>
              <a:tabLst>
                <a:tab pos="271145" algn="l"/>
              </a:tabLst>
            </a:pPr>
            <a:endParaRPr lang="en-US" sz="1000" spc="50">
              <a:latin typeface="+mj-lt"/>
              <a:cs typeface="Calibri"/>
            </a:endParaRPr>
          </a:p>
        </p:txBody>
      </p:sp>
      <p:grpSp>
        <p:nvGrpSpPr>
          <p:cNvPr id="4" name="object 27">
            <a:extLst>
              <a:ext uri="{FF2B5EF4-FFF2-40B4-BE49-F238E27FC236}">
                <a16:creationId xmlns:a16="http://schemas.microsoft.com/office/drawing/2014/main" id="{F2B4CE75-A1D9-1E1B-8311-3EBA9796BC00}"/>
              </a:ext>
            </a:extLst>
          </p:cNvPr>
          <p:cNvGrpSpPr/>
          <p:nvPr/>
        </p:nvGrpSpPr>
        <p:grpSpPr>
          <a:xfrm>
            <a:off x="383196" y="2050645"/>
            <a:ext cx="5060709" cy="486180"/>
            <a:chOff x="2747967" y="765535"/>
            <a:chExt cx="2662555" cy="2087245"/>
          </a:xfrm>
        </p:grpSpPr>
        <p:sp>
          <p:nvSpPr>
            <p:cNvPr id="5" name="object 28">
              <a:extLst>
                <a:ext uri="{FF2B5EF4-FFF2-40B4-BE49-F238E27FC236}">
                  <a16:creationId xmlns:a16="http://schemas.microsoft.com/office/drawing/2014/main" id="{5E67A428-898D-42E5-4A27-1A125F51438A}"/>
                </a:ext>
              </a:extLst>
            </p:cNvPr>
            <p:cNvSpPr/>
            <p:nvPr/>
          </p:nvSpPr>
          <p:spPr>
            <a:xfrm>
              <a:off x="2755587" y="773155"/>
              <a:ext cx="2647315" cy="2072005"/>
            </a:xfrm>
            <a:custGeom>
              <a:avLst/>
              <a:gdLst/>
              <a:ahLst/>
              <a:cxnLst/>
              <a:rect l="l" t="t" r="r" b="b"/>
              <a:pathLst>
                <a:path w="2647315" h="2072005">
                  <a:moveTo>
                    <a:pt x="2596466" y="0"/>
                  </a:moveTo>
                  <a:lnTo>
                    <a:pt x="50610" y="0"/>
                  </a:lnTo>
                  <a:lnTo>
                    <a:pt x="30910" y="3977"/>
                  </a:lnTo>
                  <a:lnTo>
                    <a:pt x="14823" y="14823"/>
                  </a:lnTo>
                  <a:lnTo>
                    <a:pt x="3977" y="30910"/>
                  </a:lnTo>
                  <a:lnTo>
                    <a:pt x="0" y="50610"/>
                  </a:lnTo>
                  <a:lnTo>
                    <a:pt x="0" y="2021256"/>
                  </a:lnTo>
                  <a:lnTo>
                    <a:pt x="3977" y="2040957"/>
                  </a:lnTo>
                  <a:lnTo>
                    <a:pt x="14823" y="2057044"/>
                  </a:lnTo>
                  <a:lnTo>
                    <a:pt x="30910" y="2067890"/>
                  </a:lnTo>
                  <a:lnTo>
                    <a:pt x="50610" y="2071867"/>
                  </a:lnTo>
                  <a:lnTo>
                    <a:pt x="2596466" y="2071867"/>
                  </a:lnTo>
                  <a:lnTo>
                    <a:pt x="2616166" y="2067890"/>
                  </a:lnTo>
                  <a:lnTo>
                    <a:pt x="2632253" y="2057044"/>
                  </a:lnTo>
                  <a:lnTo>
                    <a:pt x="2643100" y="2040957"/>
                  </a:lnTo>
                  <a:lnTo>
                    <a:pt x="2647077" y="2021256"/>
                  </a:lnTo>
                  <a:lnTo>
                    <a:pt x="2647077" y="50610"/>
                  </a:lnTo>
                  <a:lnTo>
                    <a:pt x="2643100" y="30910"/>
                  </a:lnTo>
                  <a:lnTo>
                    <a:pt x="2632253" y="14823"/>
                  </a:lnTo>
                  <a:lnTo>
                    <a:pt x="2616166" y="3977"/>
                  </a:lnTo>
                  <a:lnTo>
                    <a:pt x="2596466" y="0"/>
                  </a:lnTo>
                  <a:close/>
                </a:path>
              </a:pathLst>
            </a:custGeom>
            <a:solidFill>
              <a:srgbClr val="FCFCFC"/>
            </a:solidFill>
          </p:spPr>
          <p:txBody>
            <a:bodyPr wrap="square" lIns="0" tIns="0" rIns="0" bIns="0" rtlCol="0"/>
            <a:lstStyle/>
            <a:p>
              <a:endParaRPr/>
            </a:p>
          </p:txBody>
        </p:sp>
        <p:sp>
          <p:nvSpPr>
            <p:cNvPr id="6" name="object 29">
              <a:extLst>
                <a:ext uri="{FF2B5EF4-FFF2-40B4-BE49-F238E27FC236}">
                  <a16:creationId xmlns:a16="http://schemas.microsoft.com/office/drawing/2014/main" id="{EBE52759-4892-EAC0-53A4-557B27FB3ED9}"/>
                </a:ext>
              </a:extLst>
            </p:cNvPr>
            <p:cNvSpPr/>
            <p:nvPr/>
          </p:nvSpPr>
          <p:spPr>
            <a:xfrm>
              <a:off x="2755587" y="773155"/>
              <a:ext cx="2647315" cy="2072005"/>
            </a:xfrm>
            <a:custGeom>
              <a:avLst/>
              <a:gdLst/>
              <a:ahLst/>
              <a:cxnLst/>
              <a:rect l="l" t="t" r="r" b="b"/>
              <a:pathLst>
                <a:path w="2647315" h="2072005">
                  <a:moveTo>
                    <a:pt x="2596466" y="0"/>
                  </a:moveTo>
                  <a:lnTo>
                    <a:pt x="50610" y="0"/>
                  </a:lnTo>
                  <a:lnTo>
                    <a:pt x="30910" y="3977"/>
                  </a:lnTo>
                  <a:lnTo>
                    <a:pt x="14823" y="14823"/>
                  </a:lnTo>
                  <a:lnTo>
                    <a:pt x="3977" y="30910"/>
                  </a:lnTo>
                  <a:lnTo>
                    <a:pt x="0" y="50610"/>
                  </a:lnTo>
                  <a:lnTo>
                    <a:pt x="0" y="2021256"/>
                  </a:lnTo>
                  <a:lnTo>
                    <a:pt x="3977" y="2040957"/>
                  </a:lnTo>
                  <a:lnTo>
                    <a:pt x="14823" y="2057044"/>
                  </a:lnTo>
                  <a:lnTo>
                    <a:pt x="30910" y="2067890"/>
                  </a:lnTo>
                  <a:lnTo>
                    <a:pt x="50610" y="2071867"/>
                  </a:lnTo>
                  <a:lnTo>
                    <a:pt x="2596466" y="2071867"/>
                  </a:lnTo>
                  <a:lnTo>
                    <a:pt x="2616166" y="2067890"/>
                  </a:lnTo>
                  <a:lnTo>
                    <a:pt x="2632253" y="2057044"/>
                  </a:lnTo>
                  <a:lnTo>
                    <a:pt x="2643100" y="2040957"/>
                  </a:lnTo>
                  <a:lnTo>
                    <a:pt x="2647077" y="2021256"/>
                  </a:lnTo>
                  <a:lnTo>
                    <a:pt x="2647077" y="50610"/>
                  </a:lnTo>
                  <a:lnTo>
                    <a:pt x="2643100" y="30910"/>
                  </a:lnTo>
                  <a:lnTo>
                    <a:pt x="2632253" y="14823"/>
                  </a:lnTo>
                  <a:lnTo>
                    <a:pt x="2616166" y="3977"/>
                  </a:lnTo>
                  <a:lnTo>
                    <a:pt x="2596466" y="0"/>
                  </a:lnTo>
                  <a:close/>
                </a:path>
              </a:pathLst>
            </a:custGeom>
            <a:ln w="15183">
              <a:solidFill>
                <a:srgbClr val="000000"/>
              </a:solidFill>
            </a:ln>
          </p:spPr>
          <p:txBody>
            <a:bodyPr wrap="square" lIns="0" tIns="0" rIns="0" bIns="0" rtlCol="0"/>
            <a:lstStyle/>
            <a:p>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8CCBA7-3759-6D02-8011-425953026283}"/>
                  </a:ext>
                </a:extLst>
              </p:cNvPr>
              <p:cNvSpPr txBox="1"/>
              <p:nvPr/>
            </p:nvSpPr>
            <p:spPr>
              <a:xfrm>
                <a:off x="383197" y="2099038"/>
                <a:ext cx="5075606" cy="553998"/>
              </a:xfrm>
              <a:prstGeom prst="rect">
                <a:avLst/>
              </a:prstGeom>
              <a:noFill/>
            </p:spPr>
            <p:txBody>
              <a:bodyPr wrap="square" rtlCol="0">
                <a:spAutoFit/>
              </a:bodyPr>
              <a:lstStyle/>
              <a:p>
                <a:r>
                  <a:rPr lang="en-US" sz="1000" spc="50">
                    <a:latin typeface="Calibri"/>
                    <a:cs typeface="Calibri"/>
                  </a:rPr>
                  <a:t>Let </a:t>
                </a:r>
                <a14:m>
                  <m:oMath xmlns:m="http://schemas.openxmlformats.org/officeDocument/2006/math">
                    <m:r>
                      <a:rPr lang="en-US" sz="1000" b="0" i="1" spc="50" smtClean="0">
                        <a:latin typeface="Cambria Math" panose="02040503050406030204" pitchFamily="18" charset="0"/>
                        <a:cs typeface="Calibri"/>
                      </a:rPr>
                      <m:t>𝐴</m:t>
                    </m:r>
                  </m:oMath>
                </a14:m>
                <a:r>
                  <a:rPr lang="en-US" sz="1000" spc="50">
                    <a:latin typeface="Calibri"/>
                    <a:cs typeface="Calibri"/>
                  </a:rPr>
                  <a:t> and </a:t>
                </a:r>
                <a14:m>
                  <m:oMath xmlns:m="http://schemas.openxmlformats.org/officeDocument/2006/math">
                    <m:r>
                      <a:rPr lang="en-US" sz="1000" b="0" i="1" spc="50" smtClean="0">
                        <a:latin typeface="Cambria Math" panose="02040503050406030204" pitchFamily="18" charset="0"/>
                        <a:cs typeface="Calibri"/>
                      </a:rPr>
                      <m:t>𝐵</m:t>
                    </m:r>
                  </m:oMath>
                </a14:m>
                <a:r>
                  <a:rPr lang="en-US" sz="1000" spc="50">
                    <a:latin typeface="Calibri"/>
                    <a:cs typeface="Calibri"/>
                  </a:rPr>
                  <a:t> be the set of colors two vertices border, respectively. A valid path exists between the vertices if </a:t>
                </a:r>
                <a14:m>
                  <m:oMath xmlns:m="http://schemas.openxmlformats.org/officeDocument/2006/math">
                    <m:r>
                      <a:rPr lang="en-US" sz="1000" b="0" i="1" spc="50" smtClean="0">
                        <a:latin typeface="Cambria Math" panose="02040503050406030204" pitchFamily="18" charset="0"/>
                        <a:cs typeface="Calibri"/>
                      </a:rPr>
                      <m:t>𝐴</m:t>
                    </m:r>
                    <m:r>
                      <a:rPr lang="en-US" sz="1000" b="0" i="1" spc="50" smtClean="0">
                        <a:latin typeface="Cambria Math" panose="02040503050406030204" pitchFamily="18" charset="0"/>
                        <a:cs typeface="Calibri"/>
                      </a:rPr>
                      <m:t>∩</m:t>
                    </m:r>
                    <m:r>
                      <a:rPr lang="en-US" sz="1000" b="0" i="1" spc="50" smtClean="0">
                        <a:latin typeface="Cambria Math" panose="02040503050406030204" pitchFamily="18" charset="0"/>
                        <a:ea typeface="Cambria Math" panose="02040503050406030204" pitchFamily="18" charset="0"/>
                        <a:cs typeface="Calibri"/>
                      </a:rPr>
                      <m:t>𝐵</m:t>
                    </m:r>
                    <m:r>
                      <a:rPr lang="en-US" sz="1000" b="0" i="1" spc="50" smtClean="0">
                        <a:latin typeface="Cambria Math" panose="02040503050406030204" pitchFamily="18" charset="0"/>
                        <a:ea typeface="Cambria Math" panose="02040503050406030204" pitchFamily="18" charset="0"/>
                        <a:cs typeface="Calibri"/>
                      </a:rPr>
                      <m:t> ≠ ∅</m:t>
                    </m:r>
                  </m:oMath>
                </a14:m>
                <a:r>
                  <a:rPr lang="en-US" sz="1000" spc="50">
                    <a:latin typeface="Calibri"/>
                    <a:cs typeface="Calibri"/>
                  </a:rPr>
                  <a:t>.</a:t>
                </a:r>
              </a:p>
              <a:p>
                <a:endParaRPr lang="en-US" sz="1000">
                  <a:latin typeface="+mj-lt"/>
                </a:endParaRPr>
              </a:p>
            </p:txBody>
          </p:sp>
        </mc:Choice>
        <mc:Fallback xmlns="">
          <p:sp>
            <p:nvSpPr>
              <p:cNvPr id="7" name="TextBox 6">
                <a:extLst>
                  <a:ext uri="{FF2B5EF4-FFF2-40B4-BE49-F238E27FC236}">
                    <a16:creationId xmlns:a16="http://schemas.microsoft.com/office/drawing/2014/main" id="{3B8CCBA7-3759-6D02-8011-425953026283}"/>
                  </a:ext>
                </a:extLst>
              </p:cNvPr>
              <p:cNvSpPr txBox="1">
                <a:spLocks noRot="1" noChangeAspect="1" noMove="1" noResize="1" noEditPoints="1" noAdjustHandles="1" noChangeArrowheads="1" noChangeShapeType="1" noTextEdit="1"/>
              </p:cNvSpPr>
              <p:nvPr/>
            </p:nvSpPr>
            <p:spPr>
              <a:xfrm>
                <a:off x="383197" y="2099038"/>
                <a:ext cx="5075606" cy="553998"/>
              </a:xfrm>
              <a:prstGeom prst="rect">
                <a:avLst/>
              </a:prstGeom>
              <a:blipFill>
                <a:blip r:embed="rId2"/>
                <a:stretch>
                  <a:fillRect r="-361"/>
                </a:stretch>
              </a:blipFill>
            </p:spPr>
            <p:txBody>
              <a:bodyPr/>
              <a:lstStyle/>
              <a:p>
                <a:r>
                  <a:rPr lang="en-US">
                    <a:noFill/>
                  </a:rPr>
                  <a:t> </a:t>
                </a:r>
              </a:p>
            </p:txBody>
          </p:sp>
        </mc:Fallback>
      </mc:AlternateContent>
    </p:spTree>
    <p:extLst>
      <p:ext uri="{BB962C8B-B14F-4D97-AF65-F5344CB8AC3E}">
        <p14:creationId xmlns:p14="http://schemas.microsoft.com/office/powerpoint/2010/main" val="1170726764"/>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104505"/>
            <a:ext cx="2356485" cy="240450"/>
          </a:xfrm>
          <a:prstGeom prst="rect">
            <a:avLst/>
          </a:prstGeom>
        </p:spPr>
        <p:txBody>
          <a:bodyPr vert="horz" wrap="square" lIns="0" tIns="17145" rIns="0" bIns="0" rtlCol="0">
            <a:spAutoFit/>
          </a:bodyPr>
          <a:lstStyle/>
          <a:p>
            <a:pPr marL="12700">
              <a:lnSpc>
                <a:spcPct val="100000"/>
              </a:lnSpc>
              <a:spcBef>
                <a:spcPts val="135"/>
              </a:spcBef>
            </a:pPr>
            <a:r>
              <a:rPr lang="en-US" sz="1450" b="1" spc="-10">
                <a:solidFill>
                  <a:srgbClr val="193366"/>
                </a:solidFill>
                <a:latin typeface="Arial"/>
                <a:cs typeface="Arial"/>
              </a:rPr>
              <a:t>Existence of Paths</a:t>
            </a:r>
            <a:endParaRPr sz="1450">
              <a:latin typeface="Arial"/>
              <a:cs typeface="Arial"/>
            </a:endParaRPr>
          </a:p>
        </p:txBody>
      </p:sp>
      <p:sp>
        <p:nvSpPr>
          <p:cNvPr id="3" name="object 3"/>
          <p:cNvSpPr txBox="1">
            <a:spLocks noGrp="1"/>
          </p:cNvSpPr>
          <p:nvPr>
            <p:ph type="title"/>
          </p:nvPr>
        </p:nvSpPr>
        <p:spPr>
          <a:xfrm>
            <a:off x="347294" y="527957"/>
            <a:ext cx="4069079" cy="202620"/>
          </a:xfrm>
          <a:prstGeom prst="rect">
            <a:avLst/>
          </a:prstGeom>
        </p:spPr>
        <p:txBody>
          <a:bodyPr vert="horz" wrap="square" lIns="0" tIns="17780" rIns="0" bIns="0" rtlCol="0">
            <a:spAutoFit/>
          </a:bodyPr>
          <a:lstStyle/>
          <a:p>
            <a:pPr marL="12700">
              <a:lnSpc>
                <a:spcPct val="100000"/>
              </a:lnSpc>
              <a:spcBef>
                <a:spcPts val="140"/>
              </a:spcBef>
            </a:pPr>
            <a:r>
              <a:rPr lang="en-US" sz="1200" b="0">
                <a:solidFill>
                  <a:schemeClr val="tx1"/>
                </a:solidFill>
                <a:latin typeface="Calibri"/>
                <a:cs typeface="Calibri"/>
              </a:rPr>
              <a:t>In the image below, the point borders two colors:</a:t>
            </a:r>
            <a:endParaRPr sz="1200" b="0">
              <a:solidFill>
                <a:schemeClr val="tx1"/>
              </a:solidFill>
              <a:latin typeface="Calibri"/>
              <a:cs typeface="Calibri"/>
            </a:endParaRPr>
          </a:p>
        </p:txBody>
      </p:sp>
      <p:sp>
        <p:nvSpPr>
          <p:cNvPr id="4" name="Rectangle 3">
            <a:extLst>
              <a:ext uri="{FF2B5EF4-FFF2-40B4-BE49-F238E27FC236}">
                <a16:creationId xmlns:a16="http://schemas.microsoft.com/office/drawing/2014/main" id="{CD3B2631-CDA1-7C92-A07F-D7A6C8173B40}"/>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a face&#10;&#10;Description automatically generated">
            <a:extLst>
              <a:ext uri="{FF2B5EF4-FFF2-40B4-BE49-F238E27FC236}">
                <a16:creationId xmlns:a16="http://schemas.microsoft.com/office/drawing/2014/main" id="{7C3DDA9B-02AC-B485-76F6-9308AD2A2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8183" y="860425"/>
            <a:ext cx="2269433" cy="2232025"/>
          </a:xfrm>
          <a:prstGeom prst="rect">
            <a:avLst/>
          </a:prstGeom>
        </p:spPr>
      </p:pic>
    </p:spTree>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Path-Existence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1356782"/>
          </a:xfrm>
          <a:prstGeom prst="rect">
            <a:avLst/>
          </a:prstGeom>
        </p:spPr>
        <p:txBody>
          <a:bodyPr vert="horz" wrap="square" lIns="0" tIns="17780" rIns="0" bIns="0" rtlCol="0">
            <a:spAutoFit/>
          </a:bodyPr>
          <a:lstStyle/>
          <a:p>
            <a:pPr marL="38100">
              <a:lnSpc>
                <a:spcPct val="100000"/>
              </a:lnSpc>
              <a:spcBef>
                <a:spcPts val="140"/>
              </a:spcBef>
            </a:pPr>
            <a:r>
              <a:rPr lang="en-US" sz="1200" b="1" dirty="0">
                <a:solidFill>
                  <a:srgbClr val="193366"/>
                </a:solidFill>
                <a:latin typeface="Arial"/>
                <a:cs typeface="Arial"/>
              </a:rPr>
              <a:t>  Flood-fill Algorithm</a:t>
            </a:r>
            <a:endParaRPr lang="en-US" sz="1200" dirty="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The Sprouts game saves a picture of the current game position upon saving and updates the CSV data.</a:t>
            </a: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The pixels of the image are analyzed and filled with different colors based on the flood-fill algorithm.</a:t>
            </a: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In the end, every closed region is filled with a unique RGB color.</a:t>
            </a:r>
          </a:p>
        </p:txBody>
      </p:sp>
    </p:spTree>
    <p:extLst>
      <p:ext uri="{BB962C8B-B14F-4D97-AF65-F5344CB8AC3E}">
        <p14:creationId xmlns:p14="http://schemas.microsoft.com/office/powerpoint/2010/main" val="1471397117"/>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104505"/>
            <a:ext cx="2356485" cy="240450"/>
          </a:xfrm>
          <a:prstGeom prst="rect">
            <a:avLst/>
          </a:prstGeom>
        </p:spPr>
        <p:txBody>
          <a:bodyPr vert="horz" wrap="square" lIns="0" tIns="17145" rIns="0" bIns="0" rtlCol="0">
            <a:spAutoFit/>
          </a:bodyPr>
          <a:lstStyle/>
          <a:p>
            <a:pPr marL="12700">
              <a:lnSpc>
                <a:spcPct val="100000"/>
              </a:lnSpc>
              <a:spcBef>
                <a:spcPts val="135"/>
              </a:spcBef>
            </a:pPr>
            <a:r>
              <a:rPr lang="en-US" sz="1450" b="1" spc="-10">
                <a:solidFill>
                  <a:srgbClr val="193366"/>
                </a:solidFill>
                <a:latin typeface="Arial"/>
                <a:cs typeface="Arial"/>
              </a:rPr>
              <a:t>Flood-Fill</a:t>
            </a:r>
            <a:endParaRPr sz="1450">
              <a:latin typeface="Arial"/>
              <a:cs typeface="Arial"/>
            </a:endParaRPr>
          </a:p>
        </p:txBody>
      </p:sp>
      <p:sp>
        <p:nvSpPr>
          <p:cNvPr id="3" name="object 3"/>
          <p:cNvSpPr txBox="1">
            <a:spLocks noGrp="1"/>
          </p:cNvSpPr>
          <p:nvPr>
            <p:ph type="title"/>
          </p:nvPr>
        </p:nvSpPr>
        <p:spPr>
          <a:xfrm>
            <a:off x="347294" y="527957"/>
            <a:ext cx="4069079" cy="202620"/>
          </a:xfrm>
          <a:prstGeom prst="rect">
            <a:avLst/>
          </a:prstGeom>
        </p:spPr>
        <p:txBody>
          <a:bodyPr vert="horz" wrap="square" lIns="0" tIns="17780" rIns="0" bIns="0" rtlCol="0">
            <a:spAutoFit/>
          </a:bodyPr>
          <a:lstStyle/>
          <a:p>
            <a:pPr marL="12700">
              <a:lnSpc>
                <a:spcPct val="100000"/>
              </a:lnSpc>
              <a:spcBef>
                <a:spcPts val="140"/>
              </a:spcBef>
            </a:pPr>
            <a:r>
              <a:rPr lang="en-US" sz="1200" b="0">
                <a:solidFill>
                  <a:schemeClr val="tx1"/>
                </a:solidFill>
                <a:latin typeface="Calibri"/>
                <a:cs typeface="Calibri"/>
              </a:rPr>
              <a:t>Image conversion using flood-fill</a:t>
            </a:r>
            <a:endParaRPr sz="1200" b="0">
              <a:solidFill>
                <a:schemeClr val="tx1"/>
              </a:solidFill>
              <a:latin typeface="Calibri"/>
              <a:cs typeface="Calibri"/>
            </a:endParaRPr>
          </a:p>
        </p:txBody>
      </p:sp>
      <p:sp>
        <p:nvSpPr>
          <p:cNvPr id="4" name="Rectangle 3">
            <a:extLst>
              <a:ext uri="{FF2B5EF4-FFF2-40B4-BE49-F238E27FC236}">
                <a16:creationId xmlns:a16="http://schemas.microsoft.com/office/drawing/2014/main" id="{CD3B2631-CDA1-7C92-A07F-D7A6C8173B40}"/>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and red line drawing&#10;&#10;Description automatically generated">
            <a:extLst>
              <a:ext uri="{FF2B5EF4-FFF2-40B4-BE49-F238E27FC236}">
                <a16:creationId xmlns:a16="http://schemas.microsoft.com/office/drawing/2014/main" id="{A6123FAF-7D6F-13CD-3A61-0E85380F11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294" y="1007528"/>
            <a:ext cx="2048419" cy="1751779"/>
          </a:xfrm>
          <a:prstGeom prst="rect">
            <a:avLst/>
          </a:prstGeom>
        </p:spPr>
      </p:pic>
      <p:pic>
        <p:nvPicPr>
          <p:cNvPr id="9" name="Picture 8" descr="A colorful shapes with dots&#10;&#10;Description automatically generated">
            <a:extLst>
              <a:ext uri="{FF2B5EF4-FFF2-40B4-BE49-F238E27FC236}">
                <a16:creationId xmlns:a16="http://schemas.microsoft.com/office/drawing/2014/main" id="{6259C280-0C9E-57BF-7D07-79394D20F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077" y="1007528"/>
            <a:ext cx="2048419" cy="1745651"/>
          </a:xfrm>
          <a:prstGeom prst="rect">
            <a:avLst/>
          </a:prstGeom>
        </p:spPr>
      </p:pic>
      <p:sp>
        <p:nvSpPr>
          <p:cNvPr id="10" name="Arrow: Right 9">
            <a:extLst>
              <a:ext uri="{FF2B5EF4-FFF2-40B4-BE49-F238E27FC236}">
                <a16:creationId xmlns:a16="http://schemas.microsoft.com/office/drawing/2014/main" id="{E104BE32-D212-6961-D0BA-235DD051A115}"/>
              </a:ext>
            </a:extLst>
          </p:cNvPr>
          <p:cNvSpPr/>
          <p:nvPr/>
        </p:nvSpPr>
        <p:spPr>
          <a:xfrm>
            <a:off x="2578100" y="1774825"/>
            <a:ext cx="457200" cy="15240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8108911"/>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Path-Existence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1510670"/>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a:cs typeface="Arial"/>
              </a:rPr>
              <a:t>  Python Algorithm</a:t>
            </a:r>
            <a:endParaRPr lang="en-US" sz="120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A set of adjacent colors is created corresponding to each vertex with degree 2 or less. </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Combinations of two are created to be used to determine whether the vertices share a region.</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For each combination, the algorithm determines whether a valid path exists or not.</a:t>
            </a:r>
          </a:p>
        </p:txBody>
      </p:sp>
    </p:spTree>
    <p:extLst>
      <p:ext uri="{BB962C8B-B14F-4D97-AF65-F5344CB8AC3E}">
        <p14:creationId xmlns:p14="http://schemas.microsoft.com/office/powerpoint/2010/main" val="381239687"/>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104505"/>
            <a:ext cx="2356485" cy="240450"/>
          </a:xfrm>
          <a:prstGeom prst="rect">
            <a:avLst/>
          </a:prstGeom>
        </p:spPr>
        <p:txBody>
          <a:bodyPr vert="horz" wrap="square" lIns="0" tIns="17145" rIns="0" bIns="0" rtlCol="0">
            <a:spAutoFit/>
          </a:bodyPr>
          <a:lstStyle/>
          <a:p>
            <a:pPr marL="12700">
              <a:lnSpc>
                <a:spcPct val="100000"/>
              </a:lnSpc>
              <a:spcBef>
                <a:spcPts val="135"/>
              </a:spcBef>
            </a:pPr>
            <a:r>
              <a:rPr lang="en-US" sz="1450" b="1" spc="-10">
                <a:solidFill>
                  <a:srgbClr val="193366"/>
                </a:solidFill>
                <a:latin typeface="Arial"/>
                <a:cs typeface="Arial"/>
              </a:rPr>
              <a:t>Flood-Fill</a:t>
            </a:r>
            <a:endParaRPr sz="1450">
              <a:latin typeface="Arial"/>
              <a:cs typeface="Arial"/>
            </a:endParaRPr>
          </a:p>
        </p:txBody>
      </p:sp>
      <p:sp>
        <p:nvSpPr>
          <p:cNvPr id="3" name="object 3"/>
          <p:cNvSpPr txBox="1">
            <a:spLocks noGrp="1"/>
          </p:cNvSpPr>
          <p:nvPr>
            <p:ph type="title"/>
          </p:nvPr>
        </p:nvSpPr>
        <p:spPr>
          <a:xfrm>
            <a:off x="347294" y="527957"/>
            <a:ext cx="4069079" cy="202620"/>
          </a:xfrm>
          <a:prstGeom prst="rect">
            <a:avLst/>
          </a:prstGeom>
        </p:spPr>
        <p:txBody>
          <a:bodyPr vert="horz" wrap="square" lIns="0" tIns="17780" rIns="0" bIns="0" rtlCol="0">
            <a:spAutoFit/>
          </a:bodyPr>
          <a:lstStyle/>
          <a:p>
            <a:pPr marL="12700">
              <a:lnSpc>
                <a:spcPct val="100000"/>
              </a:lnSpc>
              <a:spcBef>
                <a:spcPts val="140"/>
              </a:spcBef>
            </a:pPr>
            <a:r>
              <a:rPr lang="en-US" sz="1200" b="0">
                <a:solidFill>
                  <a:schemeClr val="tx1"/>
                </a:solidFill>
                <a:latin typeface="Calibri"/>
                <a:cs typeface="Calibri"/>
              </a:rPr>
              <a:t>Path Existence Using Flood-Fill</a:t>
            </a:r>
            <a:endParaRPr sz="1200" b="0">
              <a:solidFill>
                <a:schemeClr val="tx1"/>
              </a:solidFill>
              <a:latin typeface="Calibri"/>
              <a:cs typeface="Calibri"/>
            </a:endParaRPr>
          </a:p>
        </p:txBody>
      </p:sp>
      <p:sp>
        <p:nvSpPr>
          <p:cNvPr id="4" name="Rectangle 3">
            <a:extLst>
              <a:ext uri="{FF2B5EF4-FFF2-40B4-BE49-F238E27FC236}">
                <a16:creationId xmlns:a16="http://schemas.microsoft.com/office/drawing/2014/main" id="{CD3B2631-CDA1-7C92-A07F-D7A6C8173B40}"/>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6AF41C18-866D-99E6-47F1-F9D7F7032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337" y="831796"/>
            <a:ext cx="3407125" cy="2238429"/>
          </a:xfrm>
          <a:prstGeom prst="rect">
            <a:avLst/>
          </a:prstGeom>
        </p:spPr>
      </p:pic>
    </p:spTree>
    <p:extLst>
      <p:ext uri="{BB962C8B-B14F-4D97-AF65-F5344CB8AC3E}">
        <p14:creationId xmlns:p14="http://schemas.microsoft.com/office/powerpoint/2010/main" val="187859783"/>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Path-Finding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1638910"/>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a:cs typeface="Arial"/>
              </a:rPr>
              <a:t>  Connecting the Points: </a:t>
            </a:r>
            <a:r>
              <a:rPr lang="en-US" sz="1000" b="1">
                <a:solidFill>
                  <a:schemeClr val="tx1"/>
                </a:solidFill>
                <a:latin typeface="Arial"/>
                <a:cs typeface="Arial"/>
              </a:rPr>
              <a:t>non-closed, simple lines</a:t>
            </a:r>
            <a:endParaRPr lang="en-US" sz="100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Based on the existence of valid paths between vertices, an algorithm to connect these points can also be constructed.</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First consider the case of lines connecting different vertices. A grid of points can be drawn within the colored regions corresponding to the valid path.</a:t>
            </a:r>
          </a:p>
          <a:p>
            <a:pPr marL="271145" indent="-136525">
              <a:lnSpc>
                <a:spcPct val="100000"/>
              </a:lnSpc>
              <a:spcBef>
                <a:spcPts val="950"/>
              </a:spcBef>
              <a:buClr>
                <a:srgbClr val="193366"/>
              </a:buClr>
              <a:buFont typeface="Times New Roman"/>
              <a:buChar char="•"/>
              <a:tabLst>
                <a:tab pos="271145" algn="l"/>
              </a:tabLst>
            </a:pPr>
            <a:endParaRPr lang="en-US" sz="1000" spc="50">
              <a:latin typeface="Calibri"/>
              <a:cs typeface="Calibri"/>
            </a:endParaRPr>
          </a:p>
          <a:p>
            <a:pPr marL="271145" indent="-136525">
              <a:lnSpc>
                <a:spcPct val="100000"/>
              </a:lnSpc>
              <a:spcBef>
                <a:spcPts val="950"/>
              </a:spcBef>
              <a:buClr>
                <a:srgbClr val="193366"/>
              </a:buClr>
              <a:buFont typeface="Times New Roman"/>
              <a:buChar char="•"/>
              <a:tabLst>
                <a:tab pos="271145" algn="l"/>
              </a:tabLst>
            </a:pPr>
            <a:endParaRPr lang="en-US" sz="1000" spc="50">
              <a:latin typeface="Calibri"/>
              <a:cs typeface="Calibri"/>
            </a:endParaRPr>
          </a:p>
        </p:txBody>
      </p:sp>
      <p:pic>
        <p:nvPicPr>
          <p:cNvPr id="4" name="Picture 3" descr="A colorful drawing of a heart&#10;&#10;Description automatically generated">
            <a:extLst>
              <a:ext uri="{FF2B5EF4-FFF2-40B4-BE49-F238E27FC236}">
                <a16:creationId xmlns:a16="http://schemas.microsoft.com/office/drawing/2014/main" id="{A0A09343-1C2B-E1C2-02FF-A0FCE4C3BA6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059" t="12122" r="18298" b="12427"/>
          <a:stretch/>
        </p:blipFill>
        <p:spPr>
          <a:xfrm>
            <a:off x="596900" y="1898920"/>
            <a:ext cx="1352331" cy="1241425"/>
          </a:xfrm>
          <a:prstGeom prst="rect">
            <a:avLst/>
          </a:prstGeom>
        </p:spPr>
      </p:pic>
      <p:pic>
        <p:nvPicPr>
          <p:cNvPr id="8" name="Picture 7" descr="A colorful heart with dots&#10;&#10;Description automatically generated">
            <a:extLst>
              <a:ext uri="{FF2B5EF4-FFF2-40B4-BE49-F238E27FC236}">
                <a16:creationId xmlns:a16="http://schemas.microsoft.com/office/drawing/2014/main" id="{4A0A0513-096F-3049-67C7-184E8BC65A1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059" t="12122" r="18298" b="12427"/>
          <a:stretch/>
        </p:blipFill>
        <p:spPr>
          <a:xfrm>
            <a:off x="2120900" y="1898447"/>
            <a:ext cx="1352331" cy="1241425"/>
          </a:xfrm>
          <a:prstGeom prst="rect">
            <a:avLst/>
          </a:prstGeom>
        </p:spPr>
      </p:pic>
      <p:pic>
        <p:nvPicPr>
          <p:cNvPr id="12" name="Picture 11" descr="A colorful drawing of a heart&#10;&#10;Description automatically generated">
            <a:extLst>
              <a:ext uri="{FF2B5EF4-FFF2-40B4-BE49-F238E27FC236}">
                <a16:creationId xmlns:a16="http://schemas.microsoft.com/office/drawing/2014/main" id="{06F5EE31-03EF-6E5D-5357-4ADCE66FDC5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059" t="12122" r="18298" b="12427"/>
          <a:stretch/>
        </p:blipFill>
        <p:spPr>
          <a:xfrm>
            <a:off x="3650034" y="1898447"/>
            <a:ext cx="1359470" cy="1247978"/>
          </a:xfrm>
          <a:prstGeom prst="rect">
            <a:avLst/>
          </a:prstGeom>
        </p:spPr>
      </p:pic>
    </p:spTree>
    <p:extLst>
      <p:ext uri="{BB962C8B-B14F-4D97-AF65-F5344CB8AC3E}">
        <p14:creationId xmlns:p14="http://schemas.microsoft.com/office/powerpoint/2010/main" val="4154195472"/>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Path-Finding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2074927"/>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a:cs typeface="Arial"/>
                  </a:rPr>
                  <a:t>  Connecting the Points: </a:t>
                </a:r>
                <a:r>
                  <a:rPr lang="en-US" sz="1000" b="1">
                    <a:solidFill>
                      <a:schemeClr val="tx1"/>
                    </a:solidFill>
                    <a:latin typeface="Arial"/>
                    <a:cs typeface="Arial"/>
                  </a:rPr>
                  <a:t>non-closed, simple lines</a:t>
                </a:r>
                <a:endParaRPr lang="en-US" sz="100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With the grid, the A-star algorithm can be implemented. </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A grid is created consisting of a matrix, where each element is either a 1 or 0.</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 A 1 corresponds to a point that can be traversed (i.e. a point within the colored region), and a 0 represents point that cannot be traversed, meaning it is not in the colored region.</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Moves for the path are listed below: </a:t>
                </a:r>
                <a14:m>
                  <m:oMath xmlns:m="http://schemas.openxmlformats.org/officeDocument/2006/math">
                    <m:r>
                      <a:rPr lang="en-US" sz="1000" i="1" spc="50" dirty="0" smtClean="0">
                        <a:latin typeface="Cambria Math" panose="02040503050406030204" pitchFamily="18" charset="0"/>
                        <a:cs typeface="Calibri"/>
                      </a:rPr>
                      <m:t>(1, 0), (−1, 0), (0, 1), (0, −1), (1, 1), (1,−1), (−1, 1), (−1, −1)</m:t>
                    </m:r>
                  </m:oMath>
                </a14:m>
                <a:endParaRPr lang="en-US" sz="1000" spc="50">
                  <a:latin typeface="Calibri"/>
                  <a:cs typeface="Calibri"/>
                </a:endParaRPr>
              </a:p>
              <a:p>
                <a:pPr marL="134620">
                  <a:lnSpc>
                    <a:spcPct val="100000"/>
                  </a:lnSpc>
                  <a:spcBef>
                    <a:spcPts val="950"/>
                  </a:spcBef>
                  <a:buClr>
                    <a:srgbClr val="193366"/>
                  </a:buClr>
                  <a:tabLst>
                    <a:tab pos="271145" algn="l"/>
                  </a:tabLst>
                </a:pPr>
                <a:endParaRPr lang="en-US" sz="1000" spc="50">
                  <a:latin typeface="Calibri"/>
                  <a:cs typeface="Calibri"/>
                </a:endParaRPr>
              </a:p>
            </p:txBody>
          </p:sp>
        </mc:Choice>
        <mc:Fallback xmlns="">
          <p:sp>
            <p:nvSpPr>
              <p:cNvPr id="35" name="object 3">
                <a:extLst>
                  <a:ext uri="{FF2B5EF4-FFF2-40B4-BE49-F238E27FC236}">
                    <a16:creationId xmlns:a16="http://schemas.microsoft.com/office/drawing/2014/main" id="{CDBE9FD5-2FF9-53C0-9537-516098BF03B4}"/>
                  </a:ext>
                </a:extLst>
              </p:cNvPr>
              <p:cNvSpPr txBox="1">
                <a:spLocks noRot="1" noChangeAspect="1" noMove="1" noResize="1" noEditPoints="1" noAdjustHandles="1" noChangeArrowheads="1" noChangeShapeType="1" noTextEdit="1"/>
              </p:cNvSpPr>
              <p:nvPr/>
            </p:nvSpPr>
            <p:spPr>
              <a:xfrm>
                <a:off x="321894" y="708025"/>
                <a:ext cx="4948555" cy="2074927"/>
              </a:xfrm>
              <a:prstGeom prst="rect">
                <a:avLst/>
              </a:prstGeom>
              <a:blipFill>
                <a:blip r:embed="rId2"/>
                <a:stretch>
                  <a:fillRect t="-1760" r="-1108"/>
                </a:stretch>
              </a:blipFill>
            </p:spPr>
            <p:txBody>
              <a:bodyPr/>
              <a:lstStyle/>
              <a:p>
                <a:r>
                  <a:rPr lang="en-US">
                    <a:noFill/>
                  </a:rPr>
                  <a:t> </a:t>
                </a:r>
              </a:p>
            </p:txBody>
          </p:sp>
        </mc:Fallback>
      </mc:AlternateContent>
    </p:spTree>
    <p:extLst>
      <p:ext uri="{BB962C8B-B14F-4D97-AF65-F5344CB8AC3E}">
        <p14:creationId xmlns:p14="http://schemas.microsoft.com/office/powerpoint/2010/main" val="1114303190"/>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Path-Finding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2382704"/>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a:cs typeface="Arial"/>
                  </a:rPr>
                  <a:t>  Connecting the Points: </a:t>
                </a:r>
                <a:r>
                  <a:rPr lang="en-US" sz="1000" b="1">
                    <a:solidFill>
                      <a:schemeClr val="tx1"/>
                    </a:solidFill>
                    <a:latin typeface="Arial"/>
                    <a:cs typeface="Arial"/>
                  </a:rPr>
                  <a:t>non-closed, simple lines</a:t>
                </a:r>
                <a:endParaRPr lang="en-US" sz="100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The A* algorithm uses a combination of the actual cost </a:t>
                </a:r>
                <a14:m>
                  <m:oMath xmlns:m="http://schemas.openxmlformats.org/officeDocument/2006/math">
                    <m:r>
                      <a:rPr lang="en-US" sz="1000" b="0" i="1" spc="50" smtClean="0">
                        <a:latin typeface="Cambria Math" panose="02040503050406030204" pitchFamily="18" charset="0"/>
                        <a:cs typeface="Calibri"/>
                      </a:rPr>
                      <m:t>𝑔</m:t>
                    </m:r>
                  </m:oMath>
                </a14:m>
                <a:r>
                  <a:rPr lang="en-US" sz="1000" spc="50">
                    <a:latin typeface="Calibri"/>
                    <a:cs typeface="Calibri"/>
                  </a:rPr>
                  <a:t> to reach a node</a:t>
                </a:r>
                <a14:m>
                  <m:oMath xmlns:m="http://schemas.openxmlformats.org/officeDocument/2006/math">
                    <m:r>
                      <a:rPr lang="en-US" sz="1000" b="0" i="1" spc="50" dirty="0" smtClean="0">
                        <a:latin typeface="Cambria Math" panose="02040503050406030204" pitchFamily="18" charset="0"/>
                        <a:cs typeface="Calibri"/>
                      </a:rPr>
                      <m:t> </m:t>
                    </m:r>
                  </m:oMath>
                </a14:m>
                <a:r>
                  <a:rPr lang="en-US" sz="1000" spc="50">
                    <a:latin typeface="Calibri"/>
                    <a:cs typeface="Calibri"/>
                  </a:rPr>
                  <a:t>and an estimated cost </a:t>
                </a:r>
                <a14:m>
                  <m:oMath xmlns:m="http://schemas.openxmlformats.org/officeDocument/2006/math">
                    <m:r>
                      <a:rPr lang="en-US" sz="1000" b="0" i="1" spc="50" smtClean="0">
                        <a:latin typeface="Cambria Math" panose="02040503050406030204" pitchFamily="18" charset="0"/>
                        <a:cs typeface="Calibri"/>
                      </a:rPr>
                      <m:t>h</m:t>
                    </m:r>
                  </m:oMath>
                </a14:m>
                <a:r>
                  <a:rPr lang="en-US" sz="1000" spc="50">
                    <a:latin typeface="Calibri"/>
                    <a:cs typeface="Calibri"/>
                  </a:rPr>
                  <a:t> from the current node to the goal node. The heuristic function  guides the search towards the goal by providing an estimate of the remaining cost. </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The algorithm explores the nodes with the lowest total cost </a:t>
                </a:r>
                <a14:m>
                  <m:oMath xmlns:m="http://schemas.openxmlformats.org/officeDocument/2006/math">
                    <m:r>
                      <a:rPr lang="en-US" sz="1000" i="1" spc="50" dirty="0" smtClean="0">
                        <a:latin typeface="Cambria Math" panose="02040503050406030204" pitchFamily="18" charset="0"/>
                        <a:cs typeface="Calibri"/>
                      </a:rPr>
                      <m:t>𝑓</m:t>
                    </m:r>
                    <m:r>
                      <a:rPr lang="en-US" sz="1000" i="1" spc="50" dirty="0" smtClean="0">
                        <a:latin typeface="Cambria Math" panose="02040503050406030204" pitchFamily="18" charset="0"/>
                        <a:cs typeface="Calibri"/>
                      </a:rPr>
                      <m:t> = </m:t>
                    </m:r>
                    <m:r>
                      <a:rPr lang="en-US" sz="1000" i="1" spc="50" dirty="0" smtClean="0">
                        <a:latin typeface="Cambria Math" panose="02040503050406030204" pitchFamily="18" charset="0"/>
                        <a:cs typeface="Calibri"/>
                      </a:rPr>
                      <m:t>𝑔</m:t>
                    </m:r>
                    <m:r>
                      <a:rPr lang="en-US" sz="1000" i="1" spc="50" dirty="0" smtClean="0">
                        <a:latin typeface="Cambria Math" panose="02040503050406030204" pitchFamily="18" charset="0"/>
                        <a:cs typeface="Calibri"/>
                      </a:rPr>
                      <m:t> + </m:t>
                    </m:r>
                    <m:r>
                      <a:rPr lang="en-US" sz="1000" i="1" spc="50" dirty="0" smtClean="0">
                        <a:latin typeface="Cambria Math" panose="02040503050406030204" pitchFamily="18" charset="0"/>
                        <a:cs typeface="Calibri"/>
                      </a:rPr>
                      <m:t>h</m:t>
                    </m:r>
                    <m:r>
                      <a:rPr lang="en-US" sz="1000" i="1" spc="50" dirty="0" smtClean="0">
                        <a:latin typeface="Cambria Math" panose="02040503050406030204" pitchFamily="18" charset="0"/>
                        <a:cs typeface="Calibri"/>
                      </a:rPr>
                      <m:t> </m:t>
                    </m:r>
                  </m:oMath>
                </a14:m>
                <a:r>
                  <a:rPr lang="en-US" sz="1000" spc="50">
                    <a:latin typeface="Calibri"/>
                    <a:cs typeface="Calibri"/>
                  </a:rPr>
                  <a:t>first, which tends to prioritize paths that are closer to the goal.</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Afterward, the grid points used in the path are connected and highlighted to form a path.</a:t>
                </a:r>
              </a:p>
              <a:p>
                <a:pPr marL="134620">
                  <a:lnSpc>
                    <a:spcPct val="100000"/>
                  </a:lnSpc>
                  <a:spcBef>
                    <a:spcPts val="950"/>
                  </a:spcBef>
                  <a:buClr>
                    <a:srgbClr val="193366"/>
                  </a:buClr>
                  <a:tabLst>
                    <a:tab pos="271145" algn="l"/>
                  </a:tabLst>
                </a:pPr>
                <a:endParaRPr lang="en-US" sz="1000" spc="50">
                  <a:latin typeface="Calibri"/>
                  <a:cs typeface="Calibri"/>
                </a:endParaRPr>
              </a:p>
              <a:p>
                <a:pPr marL="271145" indent="-136525">
                  <a:lnSpc>
                    <a:spcPct val="100000"/>
                  </a:lnSpc>
                  <a:spcBef>
                    <a:spcPts val="950"/>
                  </a:spcBef>
                  <a:buClr>
                    <a:srgbClr val="193366"/>
                  </a:buClr>
                  <a:buFont typeface="Times New Roman"/>
                  <a:buChar char="•"/>
                  <a:tabLst>
                    <a:tab pos="271145" algn="l"/>
                  </a:tabLst>
                </a:pPr>
                <a:endParaRPr lang="en-US" sz="1000" spc="50">
                  <a:latin typeface="Calibri"/>
                  <a:cs typeface="Calibri"/>
                </a:endParaRPr>
              </a:p>
            </p:txBody>
          </p:sp>
        </mc:Choice>
        <mc:Fallback xmlns="">
          <p:sp>
            <p:nvSpPr>
              <p:cNvPr id="35" name="object 3">
                <a:extLst>
                  <a:ext uri="{FF2B5EF4-FFF2-40B4-BE49-F238E27FC236}">
                    <a16:creationId xmlns:a16="http://schemas.microsoft.com/office/drawing/2014/main" id="{CDBE9FD5-2FF9-53C0-9537-516098BF03B4}"/>
                  </a:ext>
                </a:extLst>
              </p:cNvPr>
              <p:cNvSpPr txBox="1">
                <a:spLocks noRot="1" noChangeAspect="1" noMove="1" noResize="1" noEditPoints="1" noAdjustHandles="1" noChangeArrowheads="1" noChangeShapeType="1" noTextEdit="1"/>
              </p:cNvSpPr>
              <p:nvPr/>
            </p:nvSpPr>
            <p:spPr>
              <a:xfrm>
                <a:off x="321894" y="708025"/>
                <a:ext cx="4948555" cy="2382704"/>
              </a:xfrm>
              <a:prstGeom prst="rect">
                <a:avLst/>
              </a:prstGeom>
              <a:blipFill>
                <a:blip r:embed="rId2"/>
                <a:stretch>
                  <a:fillRect t="-1535" r="-1724"/>
                </a:stretch>
              </a:blipFill>
            </p:spPr>
            <p:txBody>
              <a:bodyPr/>
              <a:lstStyle/>
              <a:p>
                <a:r>
                  <a:rPr lang="en-US">
                    <a:noFill/>
                  </a:rPr>
                  <a:t> </a:t>
                </a:r>
              </a:p>
            </p:txBody>
          </p:sp>
        </mc:Fallback>
      </mc:AlternateContent>
    </p:spTree>
    <p:extLst>
      <p:ext uri="{BB962C8B-B14F-4D97-AF65-F5344CB8AC3E}">
        <p14:creationId xmlns:p14="http://schemas.microsoft.com/office/powerpoint/2010/main" val="518486550"/>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Path-Finding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766877"/>
              </a:xfrm>
              <a:prstGeom prst="rect">
                <a:avLst/>
              </a:prstGeom>
            </p:spPr>
            <p:txBody>
              <a:bodyPr vert="horz" wrap="square" lIns="0" tIns="17780" rIns="0" bIns="0" rtlCol="0">
                <a:spAutoFit/>
              </a:bodyPr>
              <a:lstStyle/>
              <a:p>
                <a:pPr marL="38100">
                  <a:lnSpc>
                    <a:spcPct val="100000"/>
                  </a:lnSpc>
                  <a:spcBef>
                    <a:spcPts val="140"/>
                  </a:spcBef>
                </a:pPr>
                <a:r>
                  <a:rPr lang="en-US" sz="1200" b="1" dirty="0">
                    <a:solidFill>
                      <a:srgbClr val="193366"/>
                    </a:solidFill>
                    <a:latin typeface="Arial"/>
                    <a:cs typeface="Arial"/>
                  </a:rPr>
                  <a:t>  Connecting the Points: </a:t>
                </a:r>
                <a:r>
                  <a:rPr lang="en-US" sz="1000" b="1" dirty="0">
                    <a:solidFill>
                      <a:schemeClr val="tx1"/>
                    </a:solidFill>
                    <a:latin typeface="Arial"/>
                    <a:cs typeface="Arial"/>
                  </a:rPr>
                  <a:t>non-closed, simple lines</a:t>
                </a:r>
                <a:endParaRPr lang="en-US" sz="1000" dirty="0">
                  <a:latin typeface="Arial"/>
                  <a:cs typeface="Arial"/>
                </a:endParaRPr>
              </a:p>
              <a:p>
                <a:pPr marL="134620">
                  <a:lnSpc>
                    <a:spcPct val="100000"/>
                  </a:lnSpc>
                  <a:spcBef>
                    <a:spcPts val="950"/>
                  </a:spcBef>
                  <a:buClr>
                    <a:srgbClr val="193366"/>
                  </a:buClr>
                  <a:tabLst>
                    <a:tab pos="271145" algn="l"/>
                  </a:tabLst>
                </a:pPr>
                <a:r>
                  <a:rPr lang="en-US" sz="1000" spc="50" dirty="0">
                    <a:latin typeface="Calibri"/>
                    <a:cs typeface="Calibri"/>
                  </a:rPr>
                  <a:t>			</a:t>
                </a:r>
                <a14:m>
                  <m:oMath xmlns:m="http://schemas.openxmlformats.org/officeDocument/2006/math">
                    <m:r>
                      <a:rPr lang="en-US" sz="1000" b="0" i="1" spc="50" smtClean="0">
                        <a:latin typeface="Cambria Math" panose="02040503050406030204" pitchFamily="18" charset="0"/>
                        <a:cs typeface="Calibri"/>
                      </a:rPr>
                      <m:t>h</m:t>
                    </m:r>
                    <m:r>
                      <a:rPr lang="en-US" sz="1000" b="0" i="1" spc="50" smtClean="0">
                        <a:latin typeface="Cambria Math" panose="02040503050406030204" pitchFamily="18" charset="0"/>
                        <a:cs typeface="Calibri"/>
                      </a:rPr>
                      <m:t>=</m:t>
                    </m:r>
                    <m:d>
                      <m:dPr>
                        <m:begChr m:val="|"/>
                        <m:endChr m:val="|"/>
                        <m:ctrlPr>
                          <a:rPr lang="en-US" sz="1000" b="0" i="1" spc="50" smtClean="0">
                            <a:latin typeface="Cambria Math" panose="02040503050406030204" pitchFamily="18" charset="0"/>
                            <a:cs typeface="Calibri"/>
                          </a:rPr>
                        </m:ctrlPr>
                      </m:dPr>
                      <m:e>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𝑥</m:t>
                            </m:r>
                          </m:e>
                          <m:sub>
                            <m:r>
                              <a:rPr lang="en-US" sz="1000" b="0" i="1" spc="50" smtClean="0">
                                <a:latin typeface="Cambria Math" panose="02040503050406030204" pitchFamily="18" charset="0"/>
                                <a:cs typeface="Calibri"/>
                              </a:rPr>
                              <m:t>1</m:t>
                            </m:r>
                          </m:sub>
                        </m:sSub>
                        <m:r>
                          <a:rPr lang="en-US" sz="1000" b="0" i="1" spc="50" smtClean="0">
                            <a:latin typeface="Cambria Math" panose="02040503050406030204" pitchFamily="18" charset="0"/>
                            <a:cs typeface="Calibri"/>
                          </a:rPr>
                          <m:t>−</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𝑥</m:t>
                            </m:r>
                          </m:e>
                          <m:sub>
                            <m:r>
                              <a:rPr lang="en-US" sz="1000" b="0" i="1" spc="50" smtClean="0">
                                <a:latin typeface="Cambria Math" panose="02040503050406030204" pitchFamily="18" charset="0"/>
                                <a:cs typeface="Calibri"/>
                              </a:rPr>
                              <m:t>2</m:t>
                            </m:r>
                          </m:sub>
                        </m:sSub>
                      </m:e>
                    </m:d>
                    <m:r>
                      <a:rPr lang="en-US" sz="1000" b="0" i="1" spc="50" smtClean="0">
                        <a:latin typeface="Cambria Math" panose="02040503050406030204" pitchFamily="18" charset="0"/>
                        <a:cs typeface="Calibri"/>
                      </a:rPr>
                      <m:t>+|</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𝑦</m:t>
                        </m:r>
                      </m:e>
                      <m:sub>
                        <m:r>
                          <a:rPr lang="en-US" sz="1000" b="0" i="1" spc="50" smtClean="0">
                            <a:latin typeface="Cambria Math" panose="02040503050406030204" pitchFamily="18" charset="0"/>
                            <a:cs typeface="Calibri"/>
                          </a:rPr>
                          <m:t>1</m:t>
                        </m:r>
                      </m:sub>
                    </m:sSub>
                    <m:r>
                      <a:rPr lang="en-US" sz="1000" b="0" i="1" spc="50" smtClean="0">
                        <a:latin typeface="Cambria Math" panose="02040503050406030204" pitchFamily="18" charset="0"/>
                        <a:cs typeface="Calibri"/>
                      </a:rPr>
                      <m:t>−</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𝑦</m:t>
                        </m:r>
                      </m:e>
                      <m:sub>
                        <m:r>
                          <a:rPr lang="en-US" sz="1000" b="0" i="1" spc="50" smtClean="0">
                            <a:latin typeface="Cambria Math" panose="02040503050406030204" pitchFamily="18" charset="0"/>
                            <a:cs typeface="Calibri"/>
                          </a:rPr>
                          <m:t>2</m:t>
                        </m:r>
                      </m:sub>
                    </m:sSub>
                    <m:r>
                      <a:rPr lang="en-US" sz="1000" b="0" i="1" spc="50" smtClean="0">
                        <a:latin typeface="Cambria Math" panose="02040503050406030204" pitchFamily="18" charset="0"/>
                        <a:cs typeface="Calibri"/>
                      </a:rPr>
                      <m:t>|</m:t>
                    </m:r>
                  </m:oMath>
                </a14:m>
                <a:endParaRPr lang="en-US" sz="1000" spc="50" dirty="0">
                  <a:latin typeface="Calibri"/>
                  <a:cs typeface="Calibri"/>
                </a:endParaRPr>
              </a:p>
              <a:p>
                <a:pPr marL="271145" indent="-136525">
                  <a:lnSpc>
                    <a:spcPct val="100000"/>
                  </a:lnSpc>
                  <a:spcBef>
                    <a:spcPts val="950"/>
                  </a:spcBef>
                  <a:buClr>
                    <a:srgbClr val="193366"/>
                  </a:buClr>
                  <a:buFont typeface="Times New Roman"/>
                  <a:buChar char="•"/>
                  <a:tabLst>
                    <a:tab pos="271145" algn="l"/>
                  </a:tabLst>
                </a:pPr>
                <a:endParaRPr lang="en-US" sz="1000" spc="50" dirty="0">
                  <a:latin typeface="Calibri"/>
                  <a:cs typeface="Calibri"/>
                </a:endParaRPr>
              </a:p>
            </p:txBody>
          </p:sp>
        </mc:Choice>
        <mc:Fallback xmlns="">
          <p:sp>
            <p:nvSpPr>
              <p:cNvPr id="35" name="object 3">
                <a:extLst>
                  <a:ext uri="{FF2B5EF4-FFF2-40B4-BE49-F238E27FC236}">
                    <a16:creationId xmlns:a16="http://schemas.microsoft.com/office/drawing/2014/main" id="{CDBE9FD5-2FF9-53C0-9537-516098BF03B4}"/>
                  </a:ext>
                </a:extLst>
              </p:cNvPr>
              <p:cNvSpPr txBox="1">
                <a:spLocks noRot="1" noChangeAspect="1" noMove="1" noResize="1" noEditPoints="1" noAdjustHandles="1" noChangeArrowheads="1" noChangeShapeType="1" noTextEdit="1"/>
              </p:cNvSpPr>
              <p:nvPr/>
            </p:nvSpPr>
            <p:spPr>
              <a:xfrm>
                <a:off x="321894" y="708025"/>
                <a:ext cx="4948555" cy="766877"/>
              </a:xfrm>
              <a:prstGeom prst="rect">
                <a:avLst/>
              </a:prstGeom>
              <a:blipFill>
                <a:blip r:embed="rId2"/>
                <a:stretch>
                  <a:fillRect t="-4762"/>
                </a:stretch>
              </a:blipFill>
            </p:spPr>
            <p:txBody>
              <a:bodyPr/>
              <a:lstStyle/>
              <a:p>
                <a:r>
                  <a:rPr lang="en-US">
                    <a:noFill/>
                  </a:rPr>
                  <a:t> </a:t>
                </a:r>
              </a:p>
            </p:txBody>
          </p:sp>
        </mc:Fallback>
      </mc:AlternateContent>
      <p:pic>
        <p:nvPicPr>
          <p:cNvPr id="1026" name="Picture 2" descr="Manhattan Distance Calculator">
            <a:extLst>
              <a:ext uri="{FF2B5EF4-FFF2-40B4-BE49-F238E27FC236}">
                <a16:creationId xmlns:a16="http://schemas.microsoft.com/office/drawing/2014/main" id="{4D1D6CAF-1C68-8AA2-7AEB-34797D9876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06" t="8824" r="6706" b="11765"/>
          <a:stretch/>
        </p:blipFill>
        <p:spPr bwMode="auto">
          <a:xfrm>
            <a:off x="1435099" y="1393825"/>
            <a:ext cx="2895601" cy="1699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650554"/>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2C941-4A0C-4CC4-AD3D-F7B12528FA1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7452920-B96F-0F28-57E2-B68C9B9AEC5C}"/>
              </a:ext>
            </a:extLst>
          </p:cNvPr>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spc="-20" dirty="0"/>
              <a:t>Introduction</a:t>
            </a:r>
            <a:endParaRPr spc="-20" dirty="0"/>
          </a:p>
        </p:txBody>
      </p:sp>
      <p:sp>
        <p:nvSpPr>
          <p:cNvPr id="3" name="object 3">
            <a:extLst>
              <a:ext uri="{FF2B5EF4-FFF2-40B4-BE49-F238E27FC236}">
                <a16:creationId xmlns:a16="http://schemas.microsoft.com/office/drawing/2014/main" id="{F12B368B-4AE3-7694-902F-C4007FE7F15E}"/>
              </a:ext>
            </a:extLst>
          </p:cNvPr>
          <p:cNvSpPr txBox="1"/>
          <p:nvPr/>
        </p:nvSpPr>
        <p:spPr>
          <a:xfrm>
            <a:off x="321894" y="708025"/>
            <a:ext cx="4948555" cy="1510670"/>
          </a:xfrm>
          <a:prstGeom prst="rect">
            <a:avLst/>
          </a:prstGeom>
        </p:spPr>
        <p:txBody>
          <a:bodyPr vert="horz" wrap="square" lIns="0" tIns="17780" rIns="0" bIns="0" rtlCol="0">
            <a:spAutoFit/>
          </a:bodyPr>
          <a:lstStyle/>
          <a:p>
            <a:pPr marL="38100">
              <a:lnSpc>
                <a:spcPct val="100000"/>
              </a:lnSpc>
              <a:spcBef>
                <a:spcPts val="140"/>
              </a:spcBef>
            </a:pPr>
            <a:r>
              <a:rPr lang="en-US" sz="1200" b="1" dirty="0">
                <a:solidFill>
                  <a:srgbClr val="193366"/>
                </a:solidFill>
                <a:latin typeface="+mj-lt"/>
                <a:ea typeface="Roboto" panose="020F0502020204030204" pitchFamily="2" charset="0"/>
                <a:cs typeface="Roboto" panose="020F0502020204030204" pitchFamily="2" charset="0"/>
              </a:rPr>
              <a:t>   Issues</a:t>
            </a:r>
            <a:r>
              <a:rPr lang="en-US" sz="1200" b="1" spc="-10" dirty="0">
                <a:solidFill>
                  <a:srgbClr val="193366"/>
                </a:solidFill>
                <a:latin typeface="+mj-lt"/>
                <a:ea typeface="Roboto" panose="020F0502020204030204" pitchFamily="2" charset="0"/>
                <a:cs typeface="Roboto" panose="020F0502020204030204" pitchFamily="2" charset="0"/>
              </a:rPr>
              <a:t>:</a:t>
            </a:r>
            <a:endParaRPr lang="en-US" sz="1200" dirty="0">
              <a:latin typeface="+mj-lt"/>
              <a:ea typeface="Roboto" panose="020F0502020204030204" pitchFamily="2" charset="0"/>
              <a:cs typeface="Roboto" panose="020F0502020204030204" pitchFamily="2" charset="0"/>
            </a:endParaRPr>
          </a:p>
          <a:p>
            <a:pPr marL="271145" indent="-136525">
              <a:lnSpc>
                <a:spcPct val="100000"/>
              </a:lnSpc>
              <a:spcBef>
                <a:spcPts val="950"/>
              </a:spcBef>
              <a:buClr>
                <a:srgbClr val="193366"/>
              </a:buClr>
              <a:buFont typeface="Times New Roman"/>
              <a:buChar char="•"/>
              <a:tabLst>
                <a:tab pos="271145" algn="l"/>
              </a:tabLst>
            </a:pPr>
            <a:r>
              <a:rPr lang="en-US" sz="1000" spc="50" dirty="0">
                <a:latin typeface="+mj-lt"/>
                <a:ea typeface="Roboto" panose="020F0502020204030204" pitchFamily="2" charset="0"/>
                <a:cs typeface="Roboto" panose="020F0502020204030204" pitchFamily="2" charset="0"/>
              </a:rPr>
              <a:t>Unfortunately, while combinatorics and graph theory are essential to real-world problem solving, topics related to these fields can be confusing at times.</a:t>
            </a:r>
          </a:p>
          <a:p>
            <a:pPr marL="271145" indent="-136525">
              <a:lnSpc>
                <a:spcPct val="100000"/>
              </a:lnSpc>
              <a:spcBef>
                <a:spcPts val="950"/>
              </a:spcBef>
              <a:buClr>
                <a:srgbClr val="193366"/>
              </a:buClr>
              <a:buFont typeface="Times New Roman"/>
              <a:buChar char="•"/>
              <a:tabLst>
                <a:tab pos="271145" algn="l"/>
              </a:tabLst>
            </a:pPr>
            <a:r>
              <a:rPr lang="en-US" sz="1000" spc="50" dirty="0">
                <a:latin typeface="+mj-lt"/>
                <a:ea typeface="Roboto" panose="020F0502020204030204" pitchFamily="2" charset="0"/>
                <a:cs typeface="Roboto" panose="020F0502020204030204" pitchFamily="2" charset="0"/>
              </a:rPr>
              <a:t>Many students, including me, initially found the graph theory concepts difficult in the Applied Combinatorics course at Georgia Tech.</a:t>
            </a:r>
          </a:p>
          <a:p>
            <a:pPr marL="271145" indent="-136525">
              <a:lnSpc>
                <a:spcPct val="100000"/>
              </a:lnSpc>
              <a:spcBef>
                <a:spcPts val="950"/>
              </a:spcBef>
              <a:buClr>
                <a:srgbClr val="193366"/>
              </a:buClr>
              <a:buFont typeface="Times New Roman"/>
              <a:buChar char="•"/>
              <a:tabLst>
                <a:tab pos="271145" algn="l"/>
              </a:tabLst>
            </a:pPr>
            <a:r>
              <a:rPr lang="en-US" sz="1000" spc="50" dirty="0">
                <a:latin typeface="+mj-lt"/>
                <a:ea typeface="Roboto" panose="020F0502020204030204" pitchFamily="2" charset="0"/>
                <a:cs typeface="Roboto" panose="020F0502020204030204" pitchFamily="2" charset="0"/>
              </a:rPr>
              <a:t>My project addresses the challenge of comprehending combinatorial concepts by creating an interactive game/tool, </a:t>
            </a:r>
            <a:r>
              <a:rPr lang="en-US" sz="1000" i="1" spc="50" dirty="0">
                <a:latin typeface="+mj-lt"/>
                <a:ea typeface="Roboto" panose="020F0502020204030204" pitchFamily="2" charset="0"/>
                <a:cs typeface="Roboto" panose="020F0502020204030204" pitchFamily="2" charset="0"/>
              </a:rPr>
              <a:t>Sprouts</a:t>
            </a:r>
            <a:r>
              <a:rPr lang="en-US" sz="1000" spc="50" dirty="0">
                <a:latin typeface="+mj-lt"/>
                <a:ea typeface="Roboto" panose="020F0502020204030204" pitchFamily="2" charset="0"/>
                <a:cs typeface="Roboto" panose="020F0502020204030204" pitchFamily="2" charset="0"/>
              </a:rPr>
              <a:t>.</a:t>
            </a:r>
          </a:p>
        </p:txBody>
      </p:sp>
      <p:sp>
        <p:nvSpPr>
          <p:cNvPr id="4" name="Rectangle 3">
            <a:extLst>
              <a:ext uri="{FF2B5EF4-FFF2-40B4-BE49-F238E27FC236}">
                <a16:creationId xmlns:a16="http://schemas.microsoft.com/office/drawing/2014/main" id="{16F27BC7-F0A3-260F-1F1D-17C6283E30D7}"/>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2743746"/>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1E34A-0831-1305-9512-DB98950E955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BFA2DBF-333A-35CD-3031-C86EBC841FB0}"/>
              </a:ext>
            </a:extLst>
          </p:cNvPr>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Path-Finding Algorithms</a:t>
            </a:r>
            <a:endParaRPr spc="-30"/>
          </a:p>
        </p:txBody>
      </p:sp>
      <p:sp>
        <p:nvSpPr>
          <p:cNvPr id="34" name="Rectangle 33">
            <a:extLst>
              <a:ext uri="{FF2B5EF4-FFF2-40B4-BE49-F238E27FC236}">
                <a16:creationId xmlns:a16="http://schemas.microsoft.com/office/drawing/2014/main" id="{DA02BF27-055D-1428-A332-7C1286173A0A}"/>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object 3">
                <a:extLst>
                  <a:ext uri="{FF2B5EF4-FFF2-40B4-BE49-F238E27FC236}">
                    <a16:creationId xmlns:a16="http://schemas.microsoft.com/office/drawing/2014/main" id="{393EB76B-1F6E-B3D9-CF18-36413688DA3E}"/>
                  </a:ext>
                </a:extLst>
              </p:cNvPr>
              <p:cNvSpPr txBox="1"/>
              <p:nvPr/>
            </p:nvSpPr>
            <p:spPr>
              <a:xfrm>
                <a:off x="321894" y="708025"/>
                <a:ext cx="4948555" cy="1792798"/>
              </a:xfrm>
              <a:prstGeom prst="rect">
                <a:avLst/>
              </a:prstGeom>
            </p:spPr>
            <p:txBody>
              <a:bodyPr vert="horz" wrap="square" lIns="0" tIns="17780" rIns="0" bIns="0" rtlCol="0">
                <a:spAutoFit/>
              </a:bodyPr>
              <a:lstStyle/>
              <a:p>
                <a:pPr marL="38100">
                  <a:lnSpc>
                    <a:spcPct val="100000"/>
                  </a:lnSpc>
                  <a:spcBef>
                    <a:spcPts val="140"/>
                  </a:spcBef>
                </a:pPr>
                <a:r>
                  <a:rPr lang="en-US" sz="1200" b="1" dirty="0">
                    <a:solidFill>
                      <a:srgbClr val="193366"/>
                    </a:solidFill>
                    <a:latin typeface="Arial"/>
                    <a:cs typeface="Arial"/>
                  </a:rPr>
                  <a:t>  Connecting the Points: </a:t>
                </a:r>
                <a:r>
                  <a:rPr lang="en-US" sz="1000" b="1" dirty="0">
                    <a:solidFill>
                      <a:schemeClr val="tx1"/>
                    </a:solidFill>
                    <a:latin typeface="Arial"/>
                    <a:cs typeface="Arial"/>
                  </a:rPr>
                  <a:t>non-closed, simple lines</a:t>
                </a:r>
                <a:endParaRPr lang="en-US" sz="1000" dirty="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However, there are issues with using a basic heuristic. The generated path will be too close to the existing borders.</a:t>
                </a: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Consequently, it is necessary to implement a modified heuristic that considers the distance of each point to a boundary</a:t>
                </a:r>
                <a:r>
                  <a:rPr lang="en-US" sz="1000" spc="50" dirty="0">
                    <a:latin typeface="Times New Roman" panose="02020603050405020304" pitchFamily="18" charset="0"/>
                    <a:cs typeface="Times New Roman" panose="02020603050405020304" pitchFamily="18" charset="0"/>
                  </a:rPr>
                  <a:t>, </a:t>
                </a:r>
                <a:r>
                  <a:rPr lang="en-US" sz="1000" i="1" spc="50" dirty="0">
                    <a:latin typeface="Times New Roman" panose="02020603050405020304" pitchFamily="18" charset="0"/>
                    <a:cs typeface="Times New Roman" panose="02020603050405020304" pitchFamily="18" charset="0"/>
                  </a:rPr>
                  <a:t>D</a:t>
                </a:r>
                <a:r>
                  <a:rPr lang="en-US" sz="1000" spc="50" dirty="0">
                    <a:latin typeface="Calibri"/>
                    <a:cs typeface="Calibri"/>
                  </a:rPr>
                  <a:t>.</a:t>
                </a: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This second component will be added to the original heuristic.</a:t>
                </a:r>
              </a:p>
              <a:p>
                <a:pPr marL="134620">
                  <a:spcBef>
                    <a:spcPts val="950"/>
                  </a:spcBef>
                  <a:buClr>
                    <a:srgbClr val="193366"/>
                  </a:buClr>
                  <a:tabLst>
                    <a:tab pos="271145" algn="l"/>
                  </a:tabLst>
                </a:pPr>
                <a14:m>
                  <m:oMathPara xmlns:m="http://schemas.openxmlformats.org/officeDocument/2006/math">
                    <m:oMathParaPr>
                      <m:jc m:val="centerGroup"/>
                    </m:oMathParaPr>
                    <m:oMath xmlns:m="http://schemas.openxmlformats.org/officeDocument/2006/math">
                      <m:r>
                        <a:rPr lang="en-US" sz="1000" b="0" i="1" spc="50" smtClean="0">
                          <a:latin typeface="Cambria Math" panose="02040503050406030204" pitchFamily="18" charset="0"/>
                          <a:cs typeface="Calibri"/>
                        </a:rPr>
                        <m:t>h</m:t>
                      </m:r>
                      <m:r>
                        <a:rPr lang="en-US" sz="1000" b="0" i="1" spc="50" smtClean="0">
                          <a:latin typeface="Cambria Math" panose="02040503050406030204" pitchFamily="18" charset="0"/>
                          <a:cs typeface="Calibri"/>
                        </a:rPr>
                        <m:t>=</m:t>
                      </m:r>
                      <m:d>
                        <m:dPr>
                          <m:begChr m:val="|"/>
                          <m:endChr m:val="|"/>
                          <m:ctrlPr>
                            <a:rPr lang="en-US" sz="1000" b="0" i="1" spc="50" smtClean="0">
                              <a:latin typeface="Cambria Math" panose="02040503050406030204" pitchFamily="18" charset="0"/>
                              <a:cs typeface="Calibri"/>
                            </a:rPr>
                          </m:ctrlPr>
                        </m:dPr>
                        <m:e>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𝑥</m:t>
                              </m:r>
                            </m:e>
                            <m:sub>
                              <m:r>
                                <a:rPr lang="en-US" sz="1000" b="0" i="1" spc="50" smtClean="0">
                                  <a:latin typeface="Cambria Math" panose="02040503050406030204" pitchFamily="18" charset="0"/>
                                  <a:cs typeface="Calibri"/>
                                </a:rPr>
                                <m:t>1</m:t>
                              </m:r>
                            </m:sub>
                          </m:sSub>
                          <m:r>
                            <a:rPr lang="en-US" sz="1000" b="0" i="1" spc="50" smtClean="0">
                              <a:latin typeface="Cambria Math" panose="02040503050406030204" pitchFamily="18" charset="0"/>
                              <a:cs typeface="Calibri"/>
                            </a:rPr>
                            <m:t>−</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𝑥</m:t>
                              </m:r>
                            </m:e>
                            <m:sub>
                              <m:r>
                                <a:rPr lang="en-US" sz="1000" b="0" i="1" spc="50" smtClean="0">
                                  <a:latin typeface="Cambria Math" panose="02040503050406030204" pitchFamily="18" charset="0"/>
                                  <a:cs typeface="Calibri"/>
                                </a:rPr>
                                <m:t>2</m:t>
                              </m:r>
                            </m:sub>
                          </m:sSub>
                        </m:e>
                      </m:d>
                      <m:r>
                        <a:rPr lang="en-US" sz="1000" b="0" i="1" spc="50" smtClean="0">
                          <a:latin typeface="Cambria Math" panose="02040503050406030204" pitchFamily="18" charset="0"/>
                          <a:cs typeface="Calibri"/>
                        </a:rPr>
                        <m:t>+</m:t>
                      </m:r>
                      <m:d>
                        <m:dPr>
                          <m:begChr m:val="|"/>
                          <m:endChr m:val="|"/>
                          <m:ctrlPr>
                            <a:rPr lang="en-US" sz="1000" b="0" i="1" spc="50" smtClean="0">
                              <a:latin typeface="Cambria Math" panose="02040503050406030204" pitchFamily="18" charset="0"/>
                              <a:cs typeface="Calibri"/>
                            </a:rPr>
                          </m:ctrlPr>
                        </m:dPr>
                        <m:e>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𝑦</m:t>
                              </m:r>
                            </m:e>
                            <m:sub>
                              <m:r>
                                <a:rPr lang="en-US" sz="1000" b="0" i="1" spc="50" smtClean="0">
                                  <a:latin typeface="Cambria Math" panose="02040503050406030204" pitchFamily="18" charset="0"/>
                                  <a:cs typeface="Calibri"/>
                                </a:rPr>
                                <m:t>1</m:t>
                              </m:r>
                            </m:sub>
                          </m:sSub>
                          <m:r>
                            <a:rPr lang="en-US" sz="1000" b="0" i="1" spc="50" smtClean="0">
                              <a:latin typeface="Cambria Math" panose="02040503050406030204" pitchFamily="18" charset="0"/>
                              <a:cs typeface="Calibri"/>
                            </a:rPr>
                            <m:t>−</m:t>
                          </m:r>
                          <m:sSub>
                            <m:sSubPr>
                              <m:ctrlPr>
                                <a:rPr lang="en-US" sz="1000" b="0" i="1" spc="50" smtClean="0">
                                  <a:latin typeface="Cambria Math" panose="02040503050406030204" pitchFamily="18" charset="0"/>
                                  <a:cs typeface="Calibri"/>
                                </a:rPr>
                              </m:ctrlPr>
                            </m:sSubPr>
                            <m:e>
                              <m:r>
                                <a:rPr lang="en-US" sz="1000" b="0" i="1" spc="50" smtClean="0">
                                  <a:latin typeface="Cambria Math" panose="02040503050406030204" pitchFamily="18" charset="0"/>
                                  <a:cs typeface="Calibri"/>
                                </a:rPr>
                                <m:t>𝑦</m:t>
                              </m:r>
                            </m:e>
                            <m:sub>
                              <m:r>
                                <a:rPr lang="en-US" sz="1000" b="0" i="1" spc="50" smtClean="0">
                                  <a:latin typeface="Cambria Math" panose="02040503050406030204" pitchFamily="18" charset="0"/>
                                  <a:cs typeface="Calibri"/>
                                </a:rPr>
                                <m:t>2</m:t>
                              </m:r>
                            </m:sub>
                          </m:sSub>
                        </m:e>
                      </m:d>
                      <m:r>
                        <a:rPr lang="en-US" sz="1000" b="0" i="1" spc="50" smtClean="0">
                          <a:latin typeface="Cambria Math" panose="02040503050406030204" pitchFamily="18" charset="0"/>
                          <a:cs typeface="Calibri"/>
                        </a:rPr>
                        <m:t>+</m:t>
                      </m:r>
                      <m:r>
                        <a:rPr lang="en-US" sz="1000" b="0" i="1" spc="50" smtClean="0">
                          <a:latin typeface="Cambria Math" panose="02040503050406030204" pitchFamily="18" charset="0"/>
                          <a:cs typeface="Calibri"/>
                        </a:rPr>
                        <m:t>𝑎</m:t>
                      </m:r>
                      <m:r>
                        <a:rPr lang="en-US" sz="1000" b="0" i="1" spc="50" smtClean="0">
                          <a:latin typeface="Cambria Math" panose="02040503050406030204" pitchFamily="18" charset="0"/>
                          <a:cs typeface="Calibri"/>
                        </a:rPr>
                        <m:t>(</m:t>
                      </m:r>
                      <m:r>
                        <a:rPr lang="en-US" sz="1000" b="0" i="1" spc="50" smtClean="0">
                          <a:latin typeface="Cambria Math" panose="02040503050406030204" pitchFamily="18" charset="0"/>
                          <a:cs typeface="Calibri"/>
                        </a:rPr>
                        <m:t>𝑏</m:t>
                      </m:r>
                      <m:r>
                        <a:rPr lang="en-US" sz="1000" b="0" i="1" spc="50" smtClean="0">
                          <a:latin typeface="Cambria Math" panose="02040503050406030204" pitchFamily="18" charset="0"/>
                          <a:cs typeface="Calibri"/>
                        </a:rPr>
                        <m:t>−</m:t>
                      </m:r>
                      <m:r>
                        <a:rPr lang="en-US" sz="1000" b="0" i="1" spc="50" smtClean="0">
                          <a:latin typeface="Cambria Math" panose="02040503050406030204" pitchFamily="18" charset="0"/>
                          <a:cs typeface="Calibri"/>
                        </a:rPr>
                        <m:t>𝐷</m:t>
                      </m:r>
                      <m:r>
                        <a:rPr lang="en-US" sz="1000" b="0" i="1" spc="50" smtClean="0">
                          <a:latin typeface="Cambria Math" panose="02040503050406030204" pitchFamily="18" charset="0"/>
                          <a:cs typeface="Calibri"/>
                        </a:rPr>
                        <m:t>)</m:t>
                      </m:r>
                    </m:oMath>
                  </m:oMathPara>
                </a14:m>
                <a:endParaRPr lang="en-US" sz="1000" spc="50" dirty="0">
                  <a:latin typeface="Calibri"/>
                  <a:cs typeface="Calibri"/>
                </a:endParaRPr>
              </a:p>
              <a:p>
                <a:pPr marL="271145" indent="-136525">
                  <a:lnSpc>
                    <a:spcPct val="100000"/>
                  </a:lnSpc>
                  <a:spcBef>
                    <a:spcPts val="950"/>
                  </a:spcBef>
                  <a:buClr>
                    <a:srgbClr val="193366"/>
                  </a:buClr>
                  <a:buFont typeface="Times New Roman"/>
                  <a:buChar char="•"/>
                  <a:tabLst>
                    <a:tab pos="271145" algn="l"/>
                  </a:tabLst>
                </a:pPr>
                <a:endParaRPr lang="en-US" sz="1000" spc="50" dirty="0">
                  <a:latin typeface="Calibri"/>
                  <a:cs typeface="Calibri"/>
                </a:endParaRPr>
              </a:p>
            </p:txBody>
          </p:sp>
        </mc:Choice>
        <mc:Fallback xmlns="">
          <p:sp>
            <p:nvSpPr>
              <p:cNvPr id="35" name="object 3">
                <a:extLst>
                  <a:ext uri="{FF2B5EF4-FFF2-40B4-BE49-F238E27FC236}">
                    <a16:creationId xmlns:a16="http://schemas.microsoft.com/office/drawing/2014/main" id="{393EB76B-1F6E-B3D9-CF18-36413688DA3E}"/>
                  </a:ext>
                </a:extLst>
              </p:cNvPr>
              <p:cNvSpPr txBox="1">
                <a:spLocks noRot="1" noChangeAspect="1" noMove="1" noResize="1" noEditPoints="1" noAdjustHandles="1" noChangeArrowheads="1" noChangeShapeType="1" noTextEdit="1"/>
              </p:cNvSpPr>
              <p:nvPr/>
            </p:nvSpPr>
            <p:spPr>
              <a:xfrm>
                <a:off x="321894" y="708025"/>
                <a:ext cx="4948555" cy="1792798"/>
              </a:xfrm>
              <a:prstGeom prst="rect">
                <a:avLst/>
              </a:prstGeom>
              <a:blipFill>
                <a:blip r:embed="rId2"/>
                <a:stretch>
                  <a:fillRect t="-2041"/>
                </a:stretch>
              </a:blipFill>
            </p:spPr>
            <p:txBody>
              <a:bodyPr/>
              <a:lstStyle/>
              <a:p>
                <a:r>
                  <a:rPr lang="en-US">
                    <a:noFill/>
                  </a:rPr>
                  <a:t> </a:t>
                </a:r>
              </a:p>
            </p:txBody>
          </p:sp>
        </mc:Fallback>
      </mc:AlternateContent>
    </p:spTree>
    <p:extLst>
      <p:ext uri="{BB962C8B-B14F-4D97-AF65-F5344CB8AC3E}">
        <p14:creationId xmlns:p14="http://schemas.microsoft.com/office/powerpoint/2010/main" val="2555879186"/>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Path-Finding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2382704"/>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a:cs typeface="Arial"/>
                  </a:rPr>
                  <a:t>  Connecting the Points: </a:t>
                </a:r>
                <a:r>
                  <a:rPr lang="en-US" sz="1000" b="1">
                    <a:solidFill>
                      <a:schemeClr val="tx1"/>
                    </a:solidFill>
                    <a:latin typeface="Arial"/>
                    <a:cs typeface="Arial"/>
                  </a:rPr>
                  <a:t>non-closed, simple lines</a:t>
                </a:r>
                <a:endParaRPr lang="en-US" sz="100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Python provides an implementation of the priority queue, which is used to store and manage the open nodes during the A* algorithm. </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The priority queue ensures that the node with the lowest </a:t>
                </a:r>
                <a14:m>
                  <m:oMath xmlns:m="http://schemas.openxmlformats.org/officeDocument/2006/math">
                    <m:r>
                      <a:rPr lang="en-US" sz="1000" b="0" i="1" spc="50" smtClean="0">
                        <a:latin typeface="Cambria Math" panose="02040503050406030204" pitchFamily="18" charset="0"/>
                        <a:cs typeface="Calibri"/>
                      </a:rPr>
                      <m:t>𝑓</m:t>
                    </m:r>
                  </m:oMath>
                </a14:m>
                <a:r>
                  <a:rPr lang="en-US" sz="1000" spc="50">
                    <a:latin typeface="Calibri"/>
                    <a:cs typeface="Calibri"/>
                  </a:rPr>
                  <a:t> is always selected for expansion. </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In the A* algorithm, the child and parent nodes are tracked using the </a:t>
                </a:r>
                <a:r>
                  <a:rPr lang="en-US" sz="1000" b="1" spc="50">
                    <a:latin typeface="Calibri"/>
                    <a:cs typeface="Calibri"/>
                  </a:rPr>
                  <a:t>parent</a:t>
                </a:r>
                <a:r>
                  <a:rPr lang="en-US" sz="1000" spc="50">
                    <a:latin typeface="Calibri"/>
                    <a:cs typeface="Calibri"/>
                  </a:rPr>
                  <a:t> dictionary. </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For each node, the </a:t>
                </a:r>
                <a:r>
                  <a:rPr lang="en-US" sz="1000" b="1" spc="50">
                    <a:latin typeface="Calibri"/>
                    <a:cs typeface="Calibri"/>
                  </a:rPr>
                  <a:t>parent</a:t>
                </a:r>
                <a:r>
                  <a:rPr lang="en-US" sz="1000" spc="50">
                    <a:latin typeface="Calibri"/>
                    <a:cs typeface="Calibri"/>
                  </a:rPr>
                  <a:t> dictionary stores the parent node from which the current node was reached. </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This information is used for reconstructing the path once the goal node is reached.</a:t>
                </a:r>
              </a:p>
            </p:txBody>
          </p:sp>
        </mc:Choice>
        <mc:Fallback xmlns="">
          <p:sp>
            <p:nvSpPr>
              <p:cNvPr id="35" name="object 3">
                <a:extLst>
                  <a:ext uri="{FF2B5EF4-FFF2-40B4-BE49-F238E27FC236}">
                    <a16:creationId xmlns:a16="http://schemas.microsoft.com/office/drawing/2014/main" id="{CDBE9FD5-2FF9-53C0-9537-516098BF03B4}"/>
                  </a:ext>
                </a:extLst>
              </p:cNvPr>
              <p:cNvSpPr txBox="1">
                <a:spLocks noRot="1" noChangeAspect="1" noMove="1" noResize="1" noEditPoints="1" noAdjustHandles="1" noChangeArrowheads="1" noChangeShapeType="1" noTextEdit="1"/>
              </p:cNvSpPr>
              <p:nvPr/>
            </p:nvSpPr>
            <p:spPr>
              <a:xfrm>
                <a:off x="321894" y="708025"/>
                <a:ext cx="4948555" cy="2382704"/>
              </a:xfrm>
              <a:prstGeom prst="rect">
                <a:avLst/>
              </a:prstGeom>
              <a:blipFill>
                <a:blip r:embed="rId2"/>
                <a:stretch>
                  <a:fillRect t="-1535" r="-1232" b="-2558"/>
                </a:stretch>
              </a:blipFill>
            </p:spPr>
            <p:txBody>
              <a:bodyPr/>
              <a:lstStyle/>
              <a:p>
                <a:r>
                  <a:rPr lang="en-US">
                    <a:noFill/>
                  </a:rPr>
                  <a:t> </a:t>
                </a:r>
              </a:p>
            </p:txBody>
          </p:sp>
        </mc:Fallback>
      </mc:AlternateContent>
    </p:spTree>
    <p:extLst>
      <p:ext uri="{BB962C8B-B14F-4D97-AF65-F5344CB8AC3E}">
        <p14:creationId xmlns:p14="http://schemas.microsoft.com/office/powerpoint/2010/main" val="2147524541"/>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104505"/>
            <a:ext cx="2356485" cy="240450"/>
          </a:xfrm>
          <a:prstGeom prst="rect">
            <a:avLst/>
          </a:prstGeom>
        </p:spPr>
        <p:txBody>
          <a:bodyPr vert="horz" wrap="square" lIns="0" tIns="17145" rIns="0" bIns="0" rtlCol="0">
            <a:spAutoFit/>
          </a:bodyPr>
          <a:lstStyle/>
          <a:p>
            <a:pPr marL="12700">
              <a:lnSpc>
                <a:spcPct val="100000"/>
              </a:lnSpc>
              <a:spcBef>
                <a:spcPts val="135"/>
              </a:spcBef>
            </a:pPr>
            <a:r>
              <a:rPr lang="en-US" sz="1400"/>
              <a:t>Path-Finding Algorithms</a:t>
            </a:r>
            <a:endParaRPr sz="1450">
              <a:latin typeface="Arial"/>
              <a:cs typeface="Arial"/>
            </a:endParaRPr>
          </a:p>
        </p:txBody>
      </p:sp>
      <p:sp>
        <p:nvSpPr>
          <p:cNvPr id="3" name="object 3"/>
          <p:cNvSpPr txBox="1">
            <a:spLocks noGrp="1"/>
          </p:cNvSpPr>
          <p:nvPr>
            <p:ph type="title"/>
          </p:nvPr>
        </p:nvSpPr>
        <p:spPr>
          <a:xfrm>
            <a:off x="347294" y="527957"/>
            <a:ext cx="4069079" cy="202620"/>
          </a:xfrm>
          <a:prstGeom prst="rect">
            <a:avLst/>
          </a:prstGeom>
        </p:spPr>
        <p:txBody>
          <a:bodyPr vert="horz" wrap="square" lIns="0" tIns="17780" rIns="0" bIns="0" rtlCol="0">
            <a:spAutoFit/>
          </a:bodyPr>
          <a:lstStyle/>
          <a:p>
            <a:pPr marL="12700">
              <a:lnSpc>
                <a:spcPct val="100000"/>
              </a:lnSpc>
              <a:spcBef>
                <a:spcPts val="140"/>
              </a:spcBef>
            </a:pPr>
            <a:r>
              <a:rPr lang="en-US" sz="1200" b="0">
                <a:solidFill>
                  <a:schemeClr val="tx1"/>
                </a:solidFill>
                <a:latin typeface="Calibri"/>
                <a:cs typeface="Calibri"/>
              </a:rPr>
              <a:t>Non-closed, Simple Lines: Examples</a:t>
            </a:r>
          </a:p>
        </p:txBody>
      </p:sp>
      <p:sp>
        <p:nvSpPr>
          <p:cNvPr id="4" name="Rectangle 3">
            <a:extLst>
              <a:ext uri="{FF2B5EF4-FFF2-40B4-BE49-F238E27FC236}">
                <a16:creationId xmlns:a16="http://schemas.microsoft.com/office/drawing/2014/main" id="{CD3B2631-CDA1-7C92-A07F-D7A6C8173B40}"/>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lorful drawing of a heart&#10;&#10;Description automatically generated">
            <a:extLst>
              <a:ext uri="{FF2B5EF4-FFF2-40B4-BE49-F238E27FC236}">
                <a16:creationId xmlns:a16="http://schemas.microsoft.com/office/drawing/2014/main" id="{4DE1FBB0-375C-BDF5-C14A-14A3ED7DA6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059" t="12122" r="18298" b="12427"/>
          <a:stretch/>
        </p:blipFill>
        <p:spPr>
          <a:xfrm>
            <a:off x="655651" y="1165231"/>
            <a:ext cx="1392606" cy="1278397"/>
          </a:xfrm>
          <a:prstGeom prst="rect">
            <a:avLst/>
          </a:prstGeom>
        </p:spPr>
      </p:pic>
      <p:pic>
        <p:nvPicPr>
          <p:cNvPr id="19" name="Picture 18" descr="A colorful drawing of a heart&#10;&#10;Description automatically generated">
            <a:extLst>
              <a:ext uri="{FF2B5EF4-FFF2-40B4-BE49-F238E27FC236}">
                <a16:creationId xmlns:a16="http://schemas.microsoft.com/office/drawing/2014/main" id="{7695AB55-F8E4-5C04-16BF-66BA1513B7E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415" t="13998" r="19027" b="11795"/>
          <a:stretch/>
        </p:blipFill>
        <p:spPr>
          <a:xfrm>
            <a:off x="2048257" y="1165228"/>
            <a:ext cx="1368044" cy="1278397"/>
          </a:xfrm>
          <a:prstGeom prst="rect">
            <a:avLst/>
          </a:prstGeom>
        </p:spPr>
      </p:pic>
      <p:pic>
        <p:nvPicPr>
          <p:cNvPr id="23" name="Picture 22" descr="A colorful drawing of a heart&#10;&#10;Description automatically generated">
            <a:extLst>
              <a:ext uri="{FF2B5EF4-FFF2-40B4-BE49-F238E27FC236}">
                <a16:creationId xmlns:a16="http://schemas.microsoft.com/office/drawing/2014/main" id="{07630CB4-47F0-9573-6142-8CACDC3B0E7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059" t="12122" r="17409" b="12427"/>
          <a:stretch/>
        </p:blipFill>
        <p:spPr>
          <a:xfrm>
            <a:off x="3416300" y="1165225"/>
            <a:ext cx="1412687" cy="1278397"/>
          </a:xfrm>
          <a:prstGeom prst="rect">
            <a:avLst/>
          </a:prstGeom>
        </p:spPr>
      </p:pic>
    </p:spTree>
    <p:extLst>
      <p:ext uri="{BB962C8B-B14F-4D97-AF65-F5344CB8AC3E}">
        <p14:creationId xmlns:p14="http://schemas.microsoft.com/office/powerpoint/2010/main" val="2415188696"/>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104505"/>
            <a:ext cx="2356485" cy="240450"/>
          </a:xfrm>
          <a:prstGeom prst="rect">
            <a:avLst/>
          </a:prstGeom>
        </p:spPr>
        <p:txBody>
          <a:bodyPr vert="horz" wrap="square" lIns="0" tIns="17145" rIns="0" bIns="0" rtlCol="0">
            <a:spAutoFit/>
          </a:bodyPr>
          <a:lstStyle/>
          <a:p>
            <a:pPr marL="12700">
              <a:lnSpc>
                <a:spcPct val="100000"/>
              </a:lnSpc>
              <a:spcBef>
                <a:spcPts val="135"/>
              </a:spcBef>
            </a:pPr>
            <a:r>
              <a:rPr lang="en-US" sz="1400"/>
              <a:t>Example 1</a:t>
            </a:r>
            <a:endParaRPr sz="1450">
              <a:latin typeface="Arial"/>
              <a:cs typeface="Arial"/>
            </a:endParaRPr>
          </a:p>
        </p:txBody>
      </p:sp>
      <p:sp>
        <p:nvSpPr>
          <p:cNvPr id="3" name="object 3"/>
          <p:cNvSpPr txBox="1">
            <a:spLocks noGrp="1"/>
          </p:cNvSpPr>
          <p:nvPr>
            <p:ph type="title"/>
          </p:nvPr>
        </p:nvSpPr>
        <p:spPr>
          <a:xfrm>
            <a:off x="347294" y="527957"/>
            <a:ext cx="4069079" cy="202620"/>
          </a:xfrm>
          <a:prstGeom prst="rect">
            <a:avLst/>
          </a:prstGeom>
        </p:spPr>
        <p:txBody>
          <a:bodyPr vert="horz" wrap="square" lIns="0" tIns="17780" rIns="0" bIns="0" rtlCol="0">
            <a:spAutoFit/>
          </a:bodyPr>
          <a:lstStyle/>
          <a:p>
            <a:pPr marL="12700">
              <a:lnSpc>
                <a:spcPct val="100000"/>
              </a:lnSpc>
              <a:spcBef>
                <a:spcPts val="140"/>
              </a:spcBef>
            </a:pPr>
            <a:r>
              <a:rPr lang="en-US" sz="1200" b="0">
                <a:solidFill>
                  <a:schemeClr val="tx1"/>
                </a:solidFill>
                <a:latin typeface="Calibri"/>
                <a:cs typeface="Calibri"/>
              </a:rPr>
              <a:t>Basic Path Example:</a:t>
            </a:r>
          </a:p>
        </p:txBody>
      </p:sp>
      <p:sp>
        <p:nvSpPr>
          <p:cNvPr id="4" name="Rectangle 3">
            <a:extLst>
              <a:ext uri="{FF2B5EF4-FFF2-40B4-BE49-F238E27FC236}">
                <a16:creationId xmlns:a16="http://schemas.microsoft.com/office/drawing/2014/main" id="{CD3B2631-CDA1-7C92-A07F-D7A6C8173B40}"/>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rawing of a race track&#10;&#10;Description automatically generated">
            <a:extLst>
              <a:ext uri="{FF2B5EF4-FFF2-40B4-BE49-F238E27FC236}">
                <a16:creationId xmlns:a16="http://schemas.microsoft.com/office/drawing/2014/main" id="{4321E5A3-690B-0AB5-AFCB-F53A97947764}"/>
              </a:ext>
            </a:extLst>
          </p:cNvPr>
          <p:cNvPicPr>
            <a:picLocks noChangeAspect="1"/>
          </p:cNvPicPr>
          <p:nvPr/>
        </p:nvPicPr>
        <p:blipFill rotWithShape="1">
          <a:blip r:embed="rId3">
            <a:extLst>
              <a:ext uri="{28A0092B-C50C-407E-A947-70E740481C1C}">
                <a14:useLocalDpi xmlns:a14="http://schemas.microsoft.com/office/drawing/2010/main" val="0"/>
              </a:ext>
            </a:extLst>
          </a:blip>
          <a:srcRect l="17116" t="14088" r="14421" b="9842"/>
          <a:stretch/>
        </p:blipFill>
        <p:spPr>
          <a:xfrm>
            <a:off x="1587500" y="898515"/>
            <a:ext cx="2590800" cy="2159000"/>
          </a:xfrm>
          <a:prstGeom prst="rect">
            <a:avLst/>
          </a:prstGeom>
        </p:spPr>
      </p:pic>
    </p:spTree>
    <p:extLst>
      <p:ext uri="{BB962C8B-B14F-4D97-AF65-F5344CB8AC3E}">
        <p14:creationId xmlns:p14="http://schemas.microsoft.com/office/powerpoint/2010/main" val="960971154"/>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Path-Finding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1202893"/>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a:cs typeface="Arial"/>
              </a:rPr>
              <a:t>  Connecting the Points: </a:t>
            </a:r>
            <a:r>
              <a:rPr lang="en-US" sz="1000" b="1">
                <a:solidFill>
                  <a:schemeClr val="tx1"/>
                </a:solidFill>
                <a:latin typeface="Arial"/>
                <a:cs typeface="Arial"/>
              </a:rPr>
              <a:t>closed lines</a:t>
            </a:r>
            <a:endParaRPr lang="en-US" sz="100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Based on the existence of valid paths between vertices, an algorithm to connect these points can also be constructed.</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Next, consider the case of lines connecting the same vertices. </a:t>
            </a:r>
          </a:p>
          <a:p>
            <a:pPr marL="271145" indent="-136525">
              <a:lnSpc>
                <a:spcPct val="100000"/>
              </a:lnSpc>
              <a:spcBef>
                <a:spcPts val="950"/>
              </a:spcBef>
              <a:buClr>
                <a:srgbClr val="193366"/>
              </a:buClr>
              <a:buFont typeface="Times New Roman"/>
              <a:buChar char="•"/>
              <a:tabLst>
                <a:tab pos="271145" algn="l"/>
              </a:tabLst>
            </a:pPr>
            <a:endParaRPr lang="en-US" sz="1000" spc="50">
              <a:latin typeface="Calibri"/>
              <a:cs typeface="Calibri"/>
            </a:endParaRPr>
          </a:p>
        </p:txBody>
      </p:sp>
    </p:spTree>
    <p:extLst>
      <p:ext uri="{BB962C8B-B14F-4D97-AF65-F5344CB8AC3E}">
        <p14:creationId xmlns:p14="http://schemas.microsoft.com/office/powerpoint/2010/main" val="2628448462"/>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Path-Finding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2228815"/>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a:cs typeface="Arial"/>
              </a:rPr>
              <a:t>  Connecting the Points: </a:t>
            </a:r>
            <a:r>
              <a:rPr lang="en-US" sz="1000" b="1">
                <a:solidFill>
                  <a:schemeClr val="tx1"/>
                </a:solidFill>
                <a:latin typeface="Arial"/>
                <a:cs typeface="Arial"/>
              </a:rPr>
              <a:t>closed lines</a:t>
            </a:r>
            <a:endParaRPr lang="en-US" sz="100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For the case of loops, where a vertex connects to itself, color analysis is not needed.</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For loop to be valid, the starting vertex must have degree one or zero. Additionally, the loop must not intersect another line, which is where the difficult comes in.</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Define a pre-determined shape for the loop, such as a tear-drop shape consisting of an arc and two lines.</a:t>
            </a:r>
          </a:p>
          <a:p>
            <a:pPr marL="134620">
              <a:lnSpc>
                <a:spcPct val="100000"/>
              </a:lnSpc>
              <a:spcBef>
                <a:spcPts val="950"/>
              </a:spcBef>
              <a:buClr>
                <a:srgbClr val="193366"/>
              </a:buClr>
              <a:tabLst>
                <a:tab pos="271145" algn="l"/>
              </a:tabLst>
            </a:pPr>
            <a:endParaRPr lang="en-US" sz="1000" spc="50">
              <a:latin typeface="Calibri"/>
              <a:cs typeface="Calibri"/>
            </a:endParaRPr>
          </a:p>
          <a:p>
            <a:pPr marL="271145" indent="-136525">
              <a:lnSpc>
                <a:spcPct val="100000"/>
              </a:lnSpc>
              <a:spcBef>
                <a:spcPts val="950"/>
              </a:spcBef>
              <a:buClr>
                <a:srgbClr val="193366"/>
              </a:buClr>
              <a:buFont typeface="Times New Roman"/>
              <a:buChar char="•"/>
              <a:tabLst>
                <a:tab pos="271145" algn="l"/>
              </a:tabLst>
            </a:pPr>
            <a:endParaRPr lang="en-US" sz="1000" spc="50">
              <a:latin typeface="Calibri"/>
              <a:cs typeface="Calibri"/>
            </a:endParaRPr>
          </a:p>
        </p:txBody>
      </p:sp>
    </p:spTree>
    <p:extLst>
      <p:ext uri="{BB962C8B-B14F-4D97-AF65-F5344CB8AC3E}">
        <p14:creationId xmlns:p14="http://schemas.microsoft.com/office/powerpoint/2010/main" val="4116267445"/>
      </p:ext>
    </p:extLst>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a:t>Path-Finding Algorithms</a:t>
            </a:r>
            <a:endParaRPr spc="-30"/>
          </a:p>
        </p:txBody>
      </p:sp>
      <p:sp>
        <p:nvSpPr>
          <p:cNvPr id="34" name="Rectangle 33">
            <a:extLst>
              <a:ext uri="{FF2B5EF4-FFF2-40B4-BE49-F238E27FC236}">
                <a16:creationId xmlns:a16="http://schemas.microsoft.com/office/drawing/2014/main" id="{51209F1E-8C4F-0CEB-9DC4-2F8965DA07C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bject 3">
            <a:extLst>
              <a:ext uri="{FF2B5EF4-FFF2-40B4-BE49-F238E27FC236}">
                <a16:creationId xmlns:a16="http://schemas.microsoft.com/office/drawing/2014/main" id="{CDBE9FD5-2FF9-53C0-9537-516098BF03B4}"/>
              </a:ext>
            </a:extLst>
          </p:cNvPr>
          <p:cNvSpPr txBox="1"/>
          <p:nvPr/>
        </p:nvSpPr>
        <p:spPr>
          <a:xfrm>
            <a:off x="321894" y="708025"/>
            <a:ext cx="4948555" cy="2203167"/>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Arial"/>
                <a:cs typeface="Arial"/>
              </a:rPr>
              <a:t>  Connecting the Points: </a:t>
            </a:r>
            <a:r>
              <a:rPr lang="en-US" sz="1000" b="1">
                <a:solidFill>
                  <a:schemeClr val="tx1"/>
                </a:solidFill>
                <a:latin typeface="Arial"/>
                <a:cs typeface="Arial"/>
              </a:rPr>
              <a:t>closed lines</a:t>
            </a:r>
            <a:endParaRPr lang="en-US" sz="100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The algorithm analyzes the pixels of the image within a gradually decreasing radius, starting at 40 pixels and ending at 20 pixels.</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The tear-drop can have four orientations, analogous to the positions of each quadrant of the coordinate system (top right, top left, bottom left, bottom right)</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If there is a black pixel within a given position and radius, a loop is not drawn.</a:t>
            </a:r>
          </a:p>
          <a:p>
            <a:pPr marL="271145" indent="-136525">
              <a:lnSpc>
                <a:spcPct val="100000"/>
              </a:lnSpc>
              <a:spcBef>
                <a:spcPts val="950"/>
              </a:spcBef>
              <a:buClr>
                <a:srgbClr val="193366"/>
              </a:buClr>
              <a:buFont typeface="Times New Roman"/>
              <a:buChar char="•"/>
              <a:tabLst>
                <a:tab pos="271145" algn="l"/>
              </a:tabLst>
            </a:pPr>
            <a:r>
              <a:rPr lang="en-US" sz="1000" spc="50">
                <a:latin typeface="Calibri"/>
                <a:cs typeface="Calibri"/>
              </a:rPr>
              <a:t>A loop is drawn once the first successful iteration is met.</a:t>
            </a:r>
          </a:p>
          <a:p>
            <a:pPr marL="134620">
              <a:lnSpc>
                <a:spcPct val="100000"/>
              </a:lnSpc>
              <a:spcBef>
                <a:spcPts val="950"/>
              </a:spcBef>
              <a:buClr>
                <a:srgbClr val="193366"/>
              </a:buClr>
              <a:tabLst>
                <a:tab pos="271145" algn="l"/>
              </a:tabLst>
            </a:pPr>
            <a:endParaRPr lang="en-US" sz="1000" spc="50">
              <a:latin typeface="Calibri"/>
              <a:cs typeface="Calibri"/>
            </a:endParaRPr>
          </a:p>
          <a:p>
            <a:pPr marL="271145" indent="-136525">
              <a:lnSpc>
                <a:spcPct val="100000"/>
              </a:lnSpc>
              <a:spcBef>
                <a:spcPts val="950"/>
              </a:spcBef>
              <a:buClr>
                <a:srgbClr val="193366"/>
              </a:buClr>
              <a:buFont typeface="Times New Roman"/>
              <a:buChar char="•"/>
              <a:tabLst>
                <a:tab pos="271145" algn="l"/>
              </a:tabLst>
            </a:pPr>
            <a:endParaRPr lang="en-US" sz="1000" spc="50">
              <a:latin typeface="Calibri"/>
              <a:cs typeface="Calibri"/>
            </a:endParaRPr>
          </a:p>
        </p:txBody>
      </p:sp>
    </p:spTree>
    <p:extLst>
      <p:ext uri="{BB962C8B-B14F-4D97-AF65-F5344CB8AC3E}">
        <p14:creationId xmlns:p14="http://schemas.microsoft.com/office/powerpoint/2010/main" val="3684176193"/>
      </p:ext>
    </p:extLst>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104505"/>
            <a:ext cx="2356485" cy="240450"/>
          </a:xfrm>
          <a:prstGeom prst="rect">
            <a:avLst/>
          </a:prstGeom>
        </p:spPr>
        <p:txBody>
          <a:bodyPr vert="horz" wrap="square" lIns="0" tIns="17145" rIns="0" bIns="0" rtlCol="0">
            <a:spAutoFit/>
          </a:bodyPr>
          <a:lstStyle/>
          <a:p>
            <a:pPr marL="12700">
              <a:lnSpc>
                <a:spcPct val="100000"/>
              </a:lnSpc>
              <a:spcBef>
                <a:spcPts val="135"/>
              </a:spcBef>
            </a:pPr>
            <a:r>
              <a:rPr lang="en-US" sz="1400"/>
              <a:t>Path-Finding Algorithms</a:t>
            </a:r>
            <a:endParaRPr sz="1450">
              <a:latin typeface="Arial"/>
              <a:cs typeface="Arial"/>
            </a:endParaRPr>
          </a:p>
        </p:txBody>
      </p:sp>
      <p:sp>
        <p:nvSpPr>
          <p:cNvPr id="3" name="object 3"/>
          <p:cNvSpPr txBox="1">
            <a:spLocks noGrp="1"/>
          </p:cNvSpPr>
          <p:nvPr>
            <p:ph type="title"/>
          </p:nvPr>
        </p:nvSpPr>
        <p:spPr>
          <a:xfrm>
            <a:off x="347294" y="527957"/>
            <a:ext cx="4069079" cy="202620"/>
          </a:xfrm>
          <a:prstGeom prst="rect">
            <a:avLst/>
          </a:prstGeom>
        </p:spPr>
        <p:txBody>
          <a:bodyPr vert="horz" wrap="square" lIns="0" tIns="17780" rIns="0" bIns="0" rtlCol="0">
            <a:spAutoFit/>
          </a:bodyPr>
          <a:lstStyle/>
          <a:p>
            <a:pPr marL="12700">
              <a:lnSpc>
                <a:spcPct val="100000"/>
              </a:lnSpc>
              <a:spcBef>
                <a:spcPts val="140"/>
              </a:spcBef>
            </a:pPr>
            <a:r>
              <a:rPr lang="en-US" sz="1200" b="0">
                <a:solidFill>
                  <a:schemeClr val="tx1"/>
                </a:solidFill>
                <a:latin typeface="Calibri"/>
                <a:cs typeface="Calibri"/>
              </a:rPr>
              <a:t>Closed Lines</a:t>
            </a:r>
          </a:p>
        </p:txBody>
      </p:sp>
      <p:sp>
        <p:nvSpPr>
          <p:cNvPr id="4" name="Rectangle 3">
            <a:extLst>
              <a:ext uri="{FF2B5EF4-FFF2-40B4-BE49-F238E27FC236}">
                <a16:creationId xmlns:a16="http://schemas.microsoft.com/office/drawing/2014/main" id="{CD3B2631-CDA1-7C92-A07F-D7A6C8173B40}"/>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rawing of a bird&#10;&#10;Description automatically generated">
            <a:extLst>
              <a:ext uri="{FF2B5EF4-FFF2-40B4-BE49-F238E27FC236}">
                <a16:creationId xmlns:a16="http://schemas.microsoft.com/office/drawing/2014/main" id="{CF26DF53-4CCC-A5FD-09B7-1AC4FC4162C7}"/>
              </a:ext>
            </a:extLst>
          </p:cNvPr>
          <p:cNvPicPr>
            <a:picLocks noChangeAspect="1"/>
          </p:cNvPicPr>
          <p:nvPr/>
        </p:nvPicPr>
        <p:blipFill rotWithShape="1">
          <a:blip r:embed="rId3">
            <a:extLst>
              <a:ext uri="{28A0092B-C50C-407E-A947-70E740481C1C}">
                <a14:useLocalDpi xmlns:a14="http://schemas.microsoft.com/office/drawing/2010/main" val="0"/>
              </a:ext>
            </a:extLst>
          </a:blip>
          <a:srcRect l="2752" t="4978" r="4556" b="4979"/>
          <a:stretch/>
        </p:blipFill>
        <p:spPr>
          <a:xfrm>
            <a:off x="3187701" y="1126481"/>
            <a:ext cx="1600200" cy="1676400"/>
          </a:xfrm>
          <a:prstGeom prst="rect">
            <a:avLst/>
          </a:prstGeom>
        </p:spPr>
      </p:pic>
      <p:pic>
        <p:nvPicPr>
          <p:cNvPr id="8" name="Picture 7" descr="A drawing of a line&#10;&#10;Description automatically generated">
            <a:extLst>
              <a:ext uri="{FF2B5EF4-FFF2-40B4-BE49-F238E27FC236}">
                <a16:creationId xmlns:a16="http://schemas.microsoft.com/office/drawing/2014/main" id="{1F30EE8A-14C0-D3A9-5A16-8F9E34A9B542}"/>
              </a:ext>
            </a:extLst>
          </p:cNvPr>
          <p:cNvPicPr>
            <a:picLocks noChangeAspect="1"/>
          </p:cNvPicPr>
          <p:nvPr/>
        </p:nvPicPr>
        <p:blipFill rotWithShape="1">
          <a:blip r:embed="rId4">
            <a:extLst>
              <a:ext uri="{28A0092B-C50C-407E-A947-70E740481C1C}">
                <a14:useLocalDpi xmlns:a14="http://schemas.microsoft.com/office/drawing/2010/main" val="0"/>
              </a:ext>
            </a:extLst>
          </a:blip>
          <a:srcRect l="4480" t="2966" r="1442" b="4978"/>
          <a:stretch/>
        </p:blipFill>
        <p:spPr>
          <a:xfrm>
            <a:off x="1130301" y="1126481"/>
            <a:ext cx="1565228" cy="1676400"/>
          </a:xfrm>
          <a:prstGeom prst="rect">
            <a:avLst/>
          </a:prstGeom>
        </p:spPr>
      </p:pic>
    </p:spTree>
    <p:extLst>
      <p:ext uri="{BB962C8B-B14F-4D97-AF65-F5344CB8AC3E}">
        <p14:creationId xmlns:p14="http://schemas.microsoft.com/office/powerpoint/2010/main" val="3688262959"/>
      </p:ext>
    </p:extLst>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F9336-0FFF-1217-039B-E9F8ABB0F38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2B6EADD-3139-DF35-A899-C0CFA8AFBC8D}"/>
              </a:ext>
            </a:extLst>
          </p:cNvPr>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dirty="0"/>
              <a:t>Graph Analysis</a:t>
            </a:r>
            <a:endParaRPr spc="-30" dirty="0"/>
          </a:p>
        </p:txBody>
      </p:sp>
      <p:sp>
        <p:nvSpPr>
          <p:cNvPr id="34" name="Rectangle 33">
            <a:extLst>
              <a:ext uri="{FF2B5EF4-FFF2-40B4-BE49-F238E27FC236}">
                <a16:creationId xmlns:a16="http://schemas.microsoft.com/office/drawing/2014/main" id="{974D3965-9050-AC64-BF26-4B4D3C9E072A}"/>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bject 3">
            <a:extLst>
              <a:ext uri="{FF2B5EF4-FFF2-40B4-BE49-F238E27FC236}">
                <a16:creationId xmlns:a16="http://schemas.microsoft.com/office/drawing/2014/main" id="{C22A4788-6886-1326-518A-81748CA867A8}"/>
              </a:ext>
            </a:extLst>
          </p:cNvPr>
          <p:cNvSpPr txBox="1"/>
          <p:nvPr/>
        </p:nvSpPr>
        <p:spPr>
          <a:xfrm>
            <a:off x="321894" y="708025"/>
            <a:ext cx="4948555" cy="1921039"/>
          </a:xfrm>
          <a:prstGeom prst="rect">
            <a:avLst/>
          </a:prstGeom>
        </p:spPr>
        <p:txBody>
          <a:bodyPr vert="horz" wrap="square" lIns="0" tIns="17780" rIns="0" bIns="0" rtlCol="0">
            <a:spAutoFit/>
          </a:bodyPr>
          <a:lstStyle/>
          <a:p>
            <a:pPr marL="38100">
              <a:lnSpc>
                <a:spcPct val="100000"/>
              </a:lnSpc>
              <a:spcBef>
                <a:spcPts val="140"/>
              </a:spcBef>
            </a:pPr>
            <a:r>
              <a:rPr lang="en-US" sz="1200" b="1" dirty="0">
                <a:solidFill>
                  <a:srgbClr val="193366"/>
                </a:solidFill>
                <a:latin typeface="Arial"/>
                <a:cs typeface="Arial"/>
              </a:rPr>
              <a:t>  Analyzing Graphs</a:t>
            </a:r>
            <a:endParaRPr lang="en-US" sz="1000" dirty="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In addition to computing paths, </a:t>
            </a:r>
            <a:r>
              <a:rPr lang="en-US" sz="1000" i="1" spc="50" dirty="0">
                <a:latin typeface="Calibri"/>
                <a:cs typeface="Calibri"/>
              </a:rPr>
              <a:t>Sprouts</a:t>
            </a:r>
            <a:r>
              <a:rPr lang="en-US" sz="1000" spc="50" dirty="0">
                <a:latin typeface="Calibri"/>
                <a:cs typeface="Calibri"/>
              </a:rPr>
              <a:t> also analyzes existing graphs. </a:t>
            </a: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Analysis consists of determining the properties of regions generated by graphs, showing information about vertices/edges/faces, and highlighting individual components.</a:t>
            </a: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Graph analysis also shows all possible paths in a given configuration</a:t>
            </a:r>
          </a:p>
          <a:p>
            <a:pPr marL="134620">
              <a:lnSpc>
                <a:spcPct val="100000"/>
              </a:lnSpc>
              <a:spcBef>
                <a:spcPts val="950"/>
              </a:spcBef>
              <a:buClr>
                <a:srgbClr val="193366"/>
              </a:buClr>
              <a:tabLst>
                <a:tab pos="271145" algn="l"/>
              </a:tabLst>
            </a:pPr>
            <a:endParaRPr lang="en-US" sz="1000" spc="50" dirty="0">
              <a:latin typeface="Calibri"/>
              <a:cs typeface="Calibri"/>
            </a:endParaRPr>
          </a:p>
          <a:p>
            <a:pPr marL="271145" indent="-136525">
              <a:lnSpc>
                <a:spcPct val="100000"/>
              </a:lnSpc>
              <a:spcBef>
                <a:spcPts val="950"/>
              </a:spcBef>
              <a:buClr>
                <a:srgbClr val="193366"/>
              </a:buClr>
              <a:buFont typeface="Times New Roman"/>
              <a:buChar char="•"/>
              <a:tabLst>
                <a:tab pos="271145" algn="l"/>
              </a:tabLst>
            </a:pPr>
            <a:endParaRPr lang="en-US" sz="1000" spc="50" dirty="0">
              <a:latin typeface="Calibri"/>
              <a:cs typeface="Calibri"/>
            </a:endParaRPr>
          </a:p>
        </p:txBody>
      </p:sp>
    </p:spTree>
    <p:extLst>
      <p:ext uri="{BB962C8B-B14F-4D97-AF65-F5344CB8AC3E}">
        <p14:creationId xmlns:p14="http://schemas.microsoft.com/office/powerpoint/2010/main" val="2636814868"/>
      </p:ext>
    </p:extLst>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74A38-F5B6-8330-6034-785B32A03EF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AEB4F17-0EB7-929B-B45C-E9508BB588D6}"/>
              </a:ext>
            </a:extLst>
          </p:cNvPr>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spc="-30" dirty="0"/>
              <a:t>Computer Play</a:t>
            </a:r>
            <a:endParaRPr spc="-30" dirty="0"/>
          </a:p>
        </p:txBody>
      </p:sp>
      <p:sp>
        <p:nvSpPr>
          <p:cNvPr id="34" name="Rectangle 33">
            <a:extLst>
              <a:ext uri="{FF2B5EF4-FFF2-40B4-BE49-F238E27FC236}">
                <a16:creationId xmlns:a16="http://schemas.microsoft.com/office/drawing/2014/main" id="{BF07797B-1EC8-2E8A-87D3-9BE3F35E3C0E}"/>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bject 3">
            <a:extLst>
              <a:ext uri="{FF2B5EF4-FFF2-40B4-BE49-F238E27FC236}">
                <a16:creationId xmlns:a16="http://schemas.microsoft.com/office/drawing/2014/main" id="{2227EB39-D908-8E9A-68AC-1EA70787E8D2}"/>
              </a:ext>
            </a:extLst>
          </p:cNvPr>
          <p:cNvSpPr txBox="1"/>
          <p:nvPr/>
        </p:nvSpPr>
        <p:spPr>
          <a:xfrm>
            <a:off x="321894" y="708025"/>
            <a:ext cx="4948555" cy="1331134"/>
          </a:xfrm>
          <a:prstGeom prst="rect">
            <a:avLst/>
          </a:prstGeom>
        </p:spPr>
        <p:txBody>
          <a:bodyPr vert="horz" wrap="square" lIns="0" tIns="17780" rIns="0" bIns="0" rtlCol="0">
            <a:spAutoFit/>
          </a:bodyPr>
          <a:lstStyle/>
          <a:p>
            <a:pPr marL="38100">
              <a:lnSpc>
                <a:spcPct val="100000"/>
              </a:lnSpc>
              <a:spcBef>
                <a:spcPts val="140"/>
              </a:spcBef>
            </a:pPr>
            <a:r>
              <a:rPr lang="en-US" sz="1200" b="1" dirty="0">
                <a:solidFill>
                  <a:srgbClr val="193366"/>
                </a:solidFill>
                <a:latin typeface="Arial"/>
                <a:cs typeface="Arial"/>
              </a:rPr>
              <a:t>  Play against the computer!</a:t>
            </a:r>
            <a:endParaRPr lang="en-US" sz="1000" dirty="0">
              <a:latin typeface="Arial"/>
              <a:cs typeface="Arial"/>
            </a:endParaRP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For more user interaction, you can play against the computer!</a:t>
            </a: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The computer will automatically make a move and check the state of the game.</a:t>
            </a:r>
          </a:p>
          <a:p>
            <a:pPr marL="271145" indent="-136525">
              <a:lnSpc>
                <a:spcPct val="100000"/>
              </a:lnSpc>
              <a:spcBef>
                <a:spcPts val="950"/>
              </a:spcBef>
              <a:buClr>
                <a:srgbClr val="193366"/>
              </a:buClr>
              <a:buFont typeface="Times New Roman"/>
              <a:buChar char="•"/>
              <a:tabLst>
                <a:tab pos="271145" algn="l"/>
              </a:tabLst>
            </a:pPr>
            <a:r>
              <a:rPr lang="en-US" sz="1000" spc="50" dirty="0">
                <a:latin typeface="Calibri"/>
                <a:cs typeface="Calibri"/>
              </a:rPr>
              <a:t>If no moves can be made, the computer will say so and declare a winner.</a:t>
            </a:r>
          </a:p>
          <a:p>
            <a:pPr marL="271145" indent="-136525">
              <a:lnSpc>
                <a:spcPct val="100000"/>
              </a:lnSpc>
              <a:spcBef>
                <a:spcPts val="950"/>
              </a:spcBef>
              <a:buClr>
                <a:srgbClr val="193366"/>
              </a:buClr>
              <a:buFont typeface="Times New Roman"/>
              <a:buChar char="•"/>
              <a:tabLst>
                <a:tab pos="271145" algn="l"/>
              </a:tabLst>
            </a:pPr>
            <a:endParaRPr lang="en-US" sz="1000" spc="50" dirty="0">
              <a:latin typeface="Calibri"/>
              <a:cs typeface="Calibri"/>
            </a:endParaRPr>
          </a:p>
        </p:txBody>
      </p:sp>
    </p:spTree>
    <p:extLst>
      <p:ext uri="{BB962C8B-B14F-4D97-AF65-F5344CB8AC3E}">
        <p14:creationId xmlns:p14="http://schemas.microsoft.com/office/powerpoint/2010/main" val="2406210793"/>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spc="-20"/>
              <a:t>Introduction to the Game of Sprouts</a:t>
            </a:r>
            <a:endParaRPr spc="-20"/>
          </a:p>
        </p:txBody>
      </p:sp>
      <mc:AlternateContent xmlns:mc="http://schemas.openxmlformats.org/markup-compatibility/2006" xmlns:a14="http://schemas.microsoft.com/office/drawing/2010/main">
        <mc:Choice Requires="a14">
          <p:sp>
            <p:nvSpPr>
              <p:cNvPr id="3" name="object 3"/>
              <p:cNvSpPr txBox="1"/>
              <p:nvPr/>
            </p:nvSpPr>
            <p:spPr>
              <a:xfrm>
                <a:off x="321894" y="708025"/>
                <a:ext cx="4948555" cy="1510670"/>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mj-lt"/>
                    <a:ea typeface="Roboto" panose="020F0502020204030204" pitchFamily="2" charset="0"/>
                    <a:cs typeface="Roboto" panose="020F0502020204030204" pitchFamily="2" charset="0"/>
                  </a:rPr>
                  <a:t>   About</a:t>
                </a:r>
                <a:r>
                  <a:rPr lang="en-US" sz="1200" b="1" spc="65">
                    <a:solidFill>
                      <a:srgbClr val="193366"/>
                    </a:solidFill>
                    <a:latin typeface="+mj-lt"/>
                    <a:ea typeface="Roboto" panose="020F0502020204030204" pitchFamily="2" charset="0"/>
                    <a:cs typeface="Roboto" panose="020F0502020204030204" pitchFamily="2" charset="0"/>
                  </a:rPr>
                  <a:t> </a:t>
                </a:r>
                <a:r>
                  <a:rPr lang="en-US" sz="1200" b="1">
                    <a:solidFill>
                      <a:srgbClr val="193366"/>
                    </a:solidFill>
                    <a:latin typeface="+mj-lt"/>
                    <a:ea typeface="Roboto" panose="020F0502020204030204" pitchFamily="2" charset="0"/>
                    <a:cs typeface="Roboto" panose="020F0502020204030204" pitchFamily="2" charset="0"/>
                  </a:rPr>
                  <a:t>Sprouts</a:t>
                </a:r>
                <a:r>
                  <a:rPr lang="en-US" sz="1200" b="1" spc="-10">
                    <a:solidFill>
                      <a:srgbClr val="193366"/>
                    </a:solidFill>
                    <a:latin typeface="+mj-lt"/>
                    <a:ea typeface="Roboto" panose="020F0502020204030204" pitchFamily="2" charset="0"/>
                    <a:cs typeface="Roboto" panose="020F0502020204030204" pitchFamily="2" charset="0"/>
                  </a:rPr>
                  <a:t>:</a:t>
                </a:r>
                <a:endParaRPr lang="en-US" sz="1200">
                  <a:latin typeface="+mj-lt"/>
                  <a:ea typeface="Roboto" panose="020F0502020204030204" pitchFamily="2" charset="0"/>
                  <a:cs typeface="Roboto" panose="020F0502020204030204" pitchFamily="2" charset="0"/>
                </a:endParaRP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Sprouts is a mathematical game that was invented by John Horton Conway and Michael S. Paterson in 1967. </a:t>
                </a: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It is a turn-based game played by two players, where the goal is to strategically draw and connect dots to create new lines. </a:t>
                </a: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The game starts with a certain number of dots, </a:t>
                </a:r>
                <a14:m>
                  <m:oMath xmlns:m="http://schemas.openxmlformats.org/officeDocument/2006/math">
                    <m:r>
                      <a:rPr lang="en-US" sz="1000" b="0" i="1" spc="50" smtClean="0">
                        <a:latin typeface="Cambria Math" panose="02040503050406030204" pitchFamily="18" charset="0"/>
                        <a:cs typeface="Calibri"/>
                      </a:rPr>
                      <m:t>𝑛</m:t>
                    </m:r>
                  </m:oMath>
                </a14:m>
                <a:r>
                  <a:rPr lang="en-US" sz="1000" spc="50">
                    <a:latin typeface="+mj-lt"/>
                    <a:ea typeface="Roboto" panose="020F0502020204030204" pitchFamily="2" charset="0"/>
                    <a:cs typeface="Roboto" panose="020F0502020204030204" pitchFamily="2" charset="0"/>
                  </a:rPr>
                  <a:t>, and players take turns drawing lines between the dots, following specific rules</a:t>
                </a:r>
                <a:endParaRPr lang="en-US" sz="1000">
                  <a:latin typeface="+mj-lt"/>
                  <a:ea typeface="Roboto" panose="020F0502020204030204" pitchFamily="2" charset="0"/>
                  <a:cs typeface="Roboto" panose="020F0502020204030204" pitchFamily="2" charset="0"/>
                </a:endParaRPr>
              </a:p>
            </p:txBody>
          </p:sp>
        </mc:Choice>
        <mc:Fallback xmlns="">
          <p:sp>
            <p:nvSpPr>
              <p:cNvPr id="3" name="object 3"/>
              <p:cNvSpPr txBox="1">
                <a:spLocks noRot="1" noChangeAspect="1" noMove="1" noResize="1" noEditPoints="1" noAdjustHandles="1" noChangeArrowheads="1" noChangeShapeType="1" noTextEdit="1"/>
              </p:cNvSpPr>
              <p:nvPr/>
            </p:nvSpPr>
            <p:spPr>
              <a:xfrm>
                <a:off x="321894" y="708025"/>
                <a:ext cx="4948555" cy="1510670"/>
              </a:xfrm>
              <a:prstGeom prst="rect">
                <a:avLst/>
              </a:prstGeom>
              <a:blipFill>
                <a:blip r:embed="rId2"/>
                <a:stretch>
                  <a:fillRect t="-2016" r="-123" b="-4435"/>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5AED37A-7A9D-AADF-9A00-1762C8003BB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832485" cy="252095"/>
          </a:xfrm>
          <a:prstGeom prst="rect">
            <a:avLst/>
          </a:prstGeom>
        </p:spPr>
        <p:txBody>
          <a:bodyPr vert="horz" wrap="square" lIns="0" tIns="17145" rIns="0" bIns="0" rtlCol="0">
            <a:spAutoFit/>
          </a:bodyPr>
          <a:lstStyle/>
          <a:p>
            <a:pPr marL="12700">
              <a:lnSpc>
                <a:spcPct val="100000"/>
              </a:lnSpc>
              <a:spcBef>
                <a:spcPts val="135"/>
              </a:spcBef>
            </a:pPr>
            <a:r>
              <a:rPr spc="-35"/>
              <a:t>Summary</a:t>
            </a:r>
          </a:p>
        </p:txBody>
      </p:sp>
      <p:sp>
        <p:nvSpPr>
          <p:cNvPr id="3" name="object 3"/>
          <p:cNvSpPr txBox="1"/>
          <p:nvPr/>
        </p:nvSpPr>
        <p:spPr>
          <a:xfrm>
            <a:off x="347294" y="438476"/>
            <a:ext cx="4048760" cy="2264723"/>
          </a:xfrm>
          <a:prstGeom prst="rect">
            <a:avLst/>
          </a:prstGeom>
        </p:spPr>
        <p:txBody>
          <a:bodyPr vert="horz" wrap="square" lIns="0" tIns="106680" rIns="0" bIns="0" rtlCol="0">
            <a:spAutoFit/>
          </a:bodyPr>
          <a:lstStyle/>
          <a:p>
            <a:pPr marL="12700">
              <a:lnSpc>
                <a:spcPct val="100000"/>
              </a:lnSpc>
              <a:spcBef>
                <a:spcPts val="840"/>
              </a:spcBef>
            </a:pPr>
            <a:r>
              <a:rPr lang="en-US" sz="1200" dirty="0">
                <a:latin typeface="Calibri"/>
                <a:cs typeface="Calibri"/>
              </a:rPr>
              <a:t>Overview</a:t>
            </a:r>
            <a:r>
              <a:rPr lang="en-US" sz="1200" spc="-10" dirty="0">
                <a:latin typeface="Calibri"/>
                <a:cs typeface="Calibri"/>
              </a:rPr>
              <a:t>:</a:t>
            </a:r>
            <a:endParaRPr sz="1200" dirty="0">
              <a:latin typeface="Calibri"/>
              <a:cs typeface="Calibri"/>
            </a:endParaRPr>
          </a:p>
          <a:p>
            <a:pPr marL="245745" indent="-136525">
              <a:lnSpc>
                <a:spcPct val="100000"/>
              </a:lnSpc>
              <a:spcBef>
                <a:spcPts val="755"/>
              </a:spcBef>
              <a:buClr>
                <a:srgbClr val="193366"/>
              </a:buClr>
              <a:buFont typeface="Times New Roman"/>
              <a:buChar char="•"/>
              <a:tabLst>
                <a:tab pos="245745" algn="l"/>
              </a:tabLst>
            </a:pPr>
            <a:r>
              <a:rPr lang="en-US" sz="1200" dirty="0">
                <a:latin typeface="Calibri"/>
                <a:cs typeface="Calibri"/>
              </a:rPr>
              <a:t>Python simulation of the Game of Sprouts</a:t>
            </a:r>
          </a:p>
          <a:p>
            <a:pPr marL="245745" indent="-136525">
              <a:lnSpc>
                <a:spcPct val="100000"/>
              </a:lnSpc>
              <a:spcBef>
                <a:spcPts val="850"/>
              </a:spcBef>
              <a:buClr>
                <a:srgbClr val="193366"/>
              </a:buClr>
              <a:buFont typeface="Times New Roman"/>
              <a:buChar char="•"/>
              <a:tabLst>
                <a:tab pos="245745" algn="l"/>
              </a:tabLst>
            </a:pPr>
            <a:r>
              <a:rPr lang="en-US" sz="1200" dirty="0">
                <a:latin typeface="Calibri"/>
                <a:cs typeface="Calibri"/>
              </a:rPr>
              <a:t>Flood-fill algorithm to determine existence of solutions for Sprouts</a:t>
            </a:r>
          </a:p>
          <a:p>
            <a:pPr marL="245745" indent="-136525">
              <a:lnSpc>
                <a:spcPct val="100000"/>
              </a:lnSpc>
              <a:spcBef>
                <a:spcPts val="850"/>
              </a:spcBef>
              <a:buClr>
                <a:srgbClr val="193366"/>
              </a:buClr>
              <a:buFont typeface="Times New Roman"/>
              <a:buChar char="•"/>
              <a:tabLst>
                <a:tab pos="245745" algn="l"/>
              </a:tabLst>
            </a:pPr>
            <a:r>
              <a:rPr lang="en-US" sz="1200" dirty="0">
                <a:latin typeface="Calibri"/>
                <a:cs typeface="Calibri"/>
              </a:rPr>
              <a:t>Path-finding algorithm to construct valid edges</a:t>
            </a:r>
          </a:p>
          <a:p>
            <a:pPr marL="245745" indent="-136525">
              <a:lnSpc>
                <a:spcPct val="100000"/>
              </a:lnSpc>
              <a:spcBef>
                <a:spcPts val="850"/>
              </a:spcBef>
              <a:buClr>
                <a:srgbClr val="193366"/>
              </a:buClr>
              <a:buFont typeface="Times New Roman"/>
              <a:buChar char="•"/>
              <a:tabLst>
                <a:tab pos="245745" algn="l"/>
              </a:tabLst>
            </a:pPr>
            <a:r>
              <a:rPr lang="en-US" sz="1200" dirty="0">
                <a:latin typeface="Calibri"/>
                <a:cs typeface="Calibri"/>
              </a:rPr>
              <a:t>Component-determining algorithm for region analysis</a:t>
            </a:r>
          </a:p>
          <a:p>
            <a:pPr marL="245745" indent="-136525">
              <a:lnSpc>
                <a:spcPct val="100000"/>
              </a:lnSpc>
              <a:spcBef>
                <a:spcPts val="850"/>
              </a:spcBef>
              <a:buClr>
                <a:srgbClr val="193366"/>
              </a:buClr>
              <a:buFont typeface="Times New Roman"/>
              <a:buChar char="•"/>
              <a:tabLst>
                <a:tab pos="245745" algn="l"/>
              </a:tabLst>
            </a:pPr>
            <a:r>
              <a:rPr lang="en-US" sz="1200" dirty="0">
                <a:latin typeface="Calibri"/>
                <a:cs typeface="Calibri"/>
              </a:rPr>
              <a:t>Computer play</a:t>
            </a:r>
          </a:p>
          <a:p>
            <a:pPr marL="245745" indent="-136525">
              <a:lnSpc>
                <a:spcPct val="100000"/>
              </a:lnSpc>
              <a:spcBef>
                <a:spcPts val="850"/>
              </a:spcBef>
              <a:buClr>
                <a:srgbClr val="193366"/>
              </a:buClr>
              <a:buFont typeface="Times New Roman"/>
              <a:buChar char="•"/>
              <a:tabLst>
                <a:tab pos="245745" algn="l"/>
              </a:tabLst>
            </a:pPr>
            <a:r>
              <a:rPr lang="en-US" sz="1200" dirty="0">
                <a:latin typeface="Calibri"/>
                <a:cs typeface="Calibri"/>
              </a:rPr>
              <a:t>Save file implementation</a:t>
            </a:r>
          </a:p>
        </p:txBody>
      </p:sp>
      <p:sp>
        <p:nvSpPr>
          <p:cNvPr id="4" name="Rectangle 3">
            <a:extLst>
              <a:ext uri="{FF2B5EF4-FFF2-40B4-BE49-F238E27FC236}">
                <a16:creationId xmlns:a16="http://schemas.microsoft.com/office/drawing/2014/main" id="{4A6F8DD2-AD8B-E295-F424-8CDBF5BE2CF6}"/>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1492200" cy="240450"/>
          </a:xfrm>
          <a:prstGeom prst="rect">
            <a:avLst/>
          </a:prstGeom>
        </p:spPr>
        <p:txBody>
          <a:bodyPr vert="horz" wrap="square" lIns="0" tIns="17145" rIns="0" bIns="0" rtlCol="0">
            <a:spAutoFit/>
          </a:bodyPr>
          <a:lstStyle/>
          <a:p>
            <a:pPr marL="12700">
              <a:lnSpc>
                <a:spcPct val="100000"/>
              </a:lnSpc>
              <a:spcBef>
                <a:spcPts val="135"/>
              </a:spcBef>
            </a:pPr>
            <a:r>
              <a:rPr lang="en-US" spc="-35"/>
              <a:t>Next Steps</a:t>
            </a:r>
            <a:endParaRPr spc="-35"/>
          </a:p>
        </p:txBody>
      </p:sp>
      <p:sp>
        <p:nvSpPr>
          <p:cNvPr id="3" name="object 3"/>
          <p:cNvSpPr txBox="1"/>
          <p:nvPr/>
        </p:nvSpPr>
        <p:spPr>
          <a:xfrm>
            <a:off x="347294" y="438476"/>
            <a:ext cx="4048760" cy="1338828"/>
          </a:xfrm>
          <a:prstGeom prst="rect">
            <a:avLst/>
          </a:prstGeom>
        </p:spPr>
        <p:txBody>
          <a:bodyPr vert="horz" wrap="square" lIns="0" tIns="106680" rIns="0" bIns="0" rtlCol="0">
            <a:spAutoFit/>
          </a:bodyPr>
          <a:lstStyle/>
          <a:p>
            <a:pPr marL="12700">
              <a:lnSpc>
                <a:spcPct val="100000"/>
              </a:lnSpc>
              <a:spcBef>
                <a:spcPts val="840"/>
              </a:spcBef>
            </a:pPr>
            <a:r>
              <a:rPr lang="en-US" sz="1200" dirty="0">
                <a:latin typeface="Calibri"/>
                <a:cs typeface="Calibri"/>
              </a:rPr>
              <a:t>Expanding on the Project</a:t>
            </a:r>
            <a:r>
              <a:rPr lang="en-US" sz="1200" spc="-10" dirty="0">
                <a:latin typeface="Calibri"/>
                <a:cs typeface="Calibri"/>
              </a:rPr>
              <a:t>:</a:t>
            </a:r>
            <a:endParaRPr sz="1200" dirty="0">
              <a:latin typeface="Calibri"/>
              <a:cs typeface="Calibri"/>
            </a:endParaRPr>
          </a:p>
          <a:p>
            <a:pPr marL="245745" indent="-136525">
              <a:lnSpc>
                <a:spcPct val="100000"/>
              </a:lnSpc>
              <a:spcBef>
                <a:spcPts val="755"/>
              </a:spcBef>
              <a:buClr>
                <a:srgbClr val="193366"/>
              </a:buClr>
              <a:buFont typeface="Times New Roman"/>
              <a:buChar char="•"/>
              <a:tabLst>
                <a:tab pos="245745" algn="l"/>
              </a:tabLst>
            </a:pPr>
            <a:r>
              <a:rPr lang="en-US" sz="1200" dirty="0">
                <a:latin typeface="Calibri"/>
                <a:cs typeface="Calibri"/>
              </a:rPr>
              <a:t>Optimizing and refining algorithms</a:t>
            </a:r>
          </a:p>
          <a:p>
            <a:pPr marL="245745" indent="-136525">
              <a:lnSpc>
                <a:spcPct val="100000"/>
              </a:lnSpc>
              <a:spcBef>
                <a:spcPts val="755"/>
              </a:spcBef>
              <a:buClr>
                <a:srgbClr val="193366"/>
              </a:buClr>
              <a:buFont typeface="Times New Roman"/>
              <a:buChar char="•"/>
              <a:tabLst>
                <a:tab pos="245745" algn="l"/>
              </a:tabLst>
            </a:pPr>
            <a:r>
              <a:rPr lang="en-US" sz="1200" dirty="0">
                <a:latin typeface="Calibri"/>
                <a:cs typeface="Calibri"/>
              </a:rPr>
              <a:t>Running simulations of the game to gather data about possible strategies</a:t>
            </a:r>
          </a:p>
          <a:p>
            <a:pPr marL="245745" indent="-136525">
              <a:lnSpc>
                <a:spcPct val="100000"/>
              </a:lnSpc>
              <a:spcBef>
                <a:spcPts val="755"/>
              </a:spcBef>
              <a:buClr>
                <a:srgbClr val="193366"/>
              </a:buClr>
              <a:buFont typeface="Times New Roman"/>
              <a:buChar char="•"/>
              <a:tabLst>
                <a:tab pos="245745" algn="l"/>
              </a:tabLst>
            </a:pPr>
            <a:r>
              <a:rPr lang="en-US" sz="1200" dirty="0">
                <a:latin typeface="Calibri"/>
                <a:cs typeface="Calibri"/>
              </a:rPr>
              <a:t>Sending the game to be used in a class</a:t>
            </a:r>
            <a:endParaRPr sz="1200" dirty="0">
              <a:latin typeface="Calibri"/>
              <a:cs typeface="Calibri"/>
            </a:endParaRPr>
          </a:p>
        </p:txBody>
      </p:sp>
      <p:sp>
        <p:nvSpPr>
          <p:cNvPr id="4" name="Rectangle 3">
            <a:extLst>
              <a:ext uri="{FF2B5EF4-FFF2-40B4-BE49-F238E27FC236}">
                <a16:creationId xmlns:a16="http://schemas.microsoft.com/office/drawing/2014/main" id="{4A6F8DD2-AD8B-E295-F424-8CDBF5BE2CF6}"/>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491901"/>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spc="-20"/>
              <a:t>Introduction to the Game of Sprouts</a:t>
            </a:r>
            <a:endParaRPr spc="-20"/>
          </a:p>
        </p:txBody>
      </p:sp>
      <p:sp>
        <p:nvSpPr>
          <p:cNvPr id="3" name="object 3"/>
          <p:cNvSpPr txBox="1"/>
          <p:nvPr/>
        </p:nvSpPr>
        <p:spPr>
          <a:xfrm>
            <a:off x="321894" y="708025"/>
            <a:ext cx="4948555" cy="1921039"/>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mj-lt"/>
                <a:ea typeface="Roboto" panose="020F0502020204030204" pitchFamily="2" charset="0"/>
                <a:cs typeface="Roboto" panose="020F0502020204030204" pitchFamily="2" charset="0"/>
              </a:rPr>
              <a:t>   Rules</a:t>
            </a:r>
            <a:r>
              <a:rPr lang="en-US" sz="1200" b="1" spc="-10">
                <a:solidFill>
                  <a:srgbClr val="193366"/>
                </a:solidFill>
                <a:latin typeface="+mj-lt"/>
                <a:ea typeface="Roboto" panose="020F0502020204030204" pitchFamily="2" charset="0"/>
                <a:cs typeface="Roboto" panose="020F0502020204030204" pitchFamily="2" charset="0"/>
              </a:rPr>
              <a:t>:</a:t>
            </a:r>
            <a:endParaRPr lang="en-US" sz="1200">
              <a:latin typeface="+mj-lt"/>
              <a:ea typeface="Roboto" panose="020F0502020204030204" pitchFamily="2" charset="0"/>
              <a:cs typeface="Roboto" panose="020F0502020204030204" pitchFamily="2" charset="0"/>
            </a:endParaRPr>
          </a:p>
          <a:p>
            <a:pPr marL="271145" indent="-136525">
              <a:lnSpc>
                <a:spcPct val="100000"/>
              </a:lnSpc>
              <a:spcBef>
                <a:spcPts val="950"/>
              </a:spcBef>
              <a:buClr>
                <a:srgbClr val="193366"/>
              </a:buClr>
              <a:buSzPct val="120000"/>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Each turn consists of drawing a line between two spots (or from a spot to itself) and adding a new spot somewhere along the line. </a:t>
            </a:r>
          </a:p>
          <a:p>
            <a:pPr marL="271145" indent="-136525">
              <a:lnSpc>
                <a:spcPct val="100000"/>
              </a:lnSpc>
              <a:spcBef>
                <a:spcPts val="950"/>
              </a:spcBef>
              <a:buClr>
                <a:srgbClr val="193366"/>
              </a:buClr>
              <a:buSzPct val="120000"/>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The line drawn may be straight or curved but must not self-intersect or cross any other line. </a:t>
            </a:r>
          </a:p>
          <a:p>
            <a:pPr marL="271145" indent="-136525">
              <a:lnSpc>
                <a:spcPct val="100000"/>
              </a:lnSpc>
              <a:spcBef>
                <a:spcPts val="950"/>
              </a:spcBef>
              <a:buClr>
                <a:srgbClr val="193366"/>
              </a:buClr>
              <a:buSzPct val="120000"/>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The new spot cannot be placed on top of one of the endpoints of the new line. </a:t>
            </a:r>
          </a:p>
          <a:p>
            <a:pPr marL="271145" indent="-136525">
              <a:lnSpc>
                <a:spcPct val="100000"/>
              </a:lnSpc>
              <a:spcBef>
                <a:spcPts val="950"/>
              </a:spcBef>
              <a:buClr>
                <a:srgbClr val="193366"/>
              </a:buClr>
              <a:buSzPct val="120000"/>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No spot may have more than three lines attached to it. </a:t>
            </a:r>
          </a:p>
          <a:p>
            <a:pPr marL="271145" indent="-136525">
              <a:lnSpc>
                <a:spcPct val="100000"/>
              </a:lnSpc>
              <a:spcBef>
                <a:spcPts val="950"/>
              </a:spcBef>
              <a:buClr>
                <a:srgbClr val="193366"/>
              </a:buClr>
              <a:buSzPct val="120000"/>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You cannot touch a dot twice with one line then connect it to another.</a:t>
            </a:r>
            <a:endParaRPr lang="en-US" sz="1000">
              <a:latin typeface="+mj-lt"/>
              <a:ea typeface="Roboto" panose="020F0502020204030204" pitchFamily="2" charset="0"/>
              <a:cs typeface="Roboto" panose="020F0502020204030204" pitchFamily="2" charset="0"/>
            </a:endParaRPr>
          </a:p>
        </p:txBody>
      </p:sp>
      <p:sp>
        <p:nvSpPr>
          <p:cNvPr id="4" name="Rectangle 3">
            <a:extLst>
              <a:ext uri="{FF2B5EF4-FFF2-40B4-BE49-F238E27FC236}">
                <a16:creationId xmlns:a16="http://schemas.microsoft.com/office/drawing/2014/main" id="{35AED37A-7A9D-AADF-9A00-1762C8003BB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3009406"/>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spc="-20"/>
              <a:t>Introduction to the Game of Sprouts</a:t>
            </a:r>
            <a:endParaRPr spc="-20"/>
          </a:p>
        </p:txBody>
      </p:sp>
      <p:sp>
        <p:nvSpPr>
          <p:cNvPr id="3" name="object 3"/>
          <p:cNvSpPr txBox="1"/>
          <p:nvPr/>
        </p:nvSpPr>
        <p:spPr>
          <a:xfrm>
            <a:off x="321894" y="708025"/>
            <a:ext cx="4948555" cy="1613262"/>
          </a:xfrm>
          <a:prstGeom prst="rect">
            <a:avLst/>
          </a:prstGeom>
        </p:spPr>
        <p:txBody>
          <a:bodyPr vert="horz" wrap="square" lIns="0" tIns="17780" rIns="0" bIns="0" rtlCol="0">
            <a:spAutoFit/>
          </a:bodyPr>
          <a:lstStyle/>
          <a:p>
            <a:pPr marL="134620">
              <a:lnSpc>
                <a:spcPct val="100000"/>
              </a:lnSpc>
              <a:spcBef>
                <a:spcPts val="950"/>
              </a:spcBef>
              <a:buClr>
                <a:srgbClr val="193366"/>
              </a:buClr>
              <a:tabLst>
                <a:tab pos="271145" algn="l"/>
              </a:tabLst>
            </a:pPr>
            <a:r>
              <a:rPr lang="en-US" sz="1200" b="1">
                <a:solidFill>
                  <a:srgbClr val="193366"/>
                </a:solidFill>
                <a:latin typeface="+mj-lt"/>
                <a:ea typeface="Roboto" panose="020F0502020204030204" pitchFamily="2" charset="0"/>
                <a:cs typeface="Roboto" panose="020F0502020204030204" pitchFamily="2" charset="0"/>
              </a:rPr>
              <a:t>Terminology</a:t>
            </a:r>
          </a:p>
          <a:p>
            <a:pPr marL="271145" indent="-136525">
              <a:spcBef>
                <a:spcPts val="950"/>
              </a:spcBef>
              <a:buClr>
                <a:srgbClr val="193366"/>
              </a:buClr>
              <a:buFont typeface="Times New Roman"/>
              <a:buChar char="•"/>
              <a:tabLst>
                <a:tab pos="271145" algn="l"/>
              </a:tabLst>
            </a:pPr>
            <a:r>
              <a:rPr lang="en-US" sz="1000">
                <a:latin typeface="+mj-lt"/>
                <a:ea typeface="Roboto" panose="020F0502020204030204" pitchFamily="2" charset="0"/>
                <a:cs typeface="Roboto" panose="020F0502020204030204" pitchFamily="2" charset="0"/>
              </a:rPr>
              <a:t>A </a:t>
            </a:r>
            <a:r>
              <a:rPr lang="en-US" sz="1000" b="1">
                <a:solidFill>
                  <a:schemeClr val="tx2"/>
                </a:solidFill>
                <a:latin typeface="+mj-lt"/>
                <a:ea typeface="Roboto" panose="020F0502020204030204" pitchFamily="2" charset="0"/>
                <a:cs typeface="Roboto" panose="020F0502020204030204" pitchFamily="2" charset="0"/>
              </a:rPr>
              <a:t>graph</a:t>
            </a:r>
            <a:r>
              <a:rPr lang="en-US" sz="1000">
                <a:latin typeface="+mj-lt"/>
                <a:ea typeface="Roboto" panose="020F0502020204030204" pitchFamily="2" charset="0"/>
                <a:cs typeface="Roboto" panose="020F0502020204030204" pitchFamily="2" charset="0"/>
              </a:rPr>
              <a:t> is essentially a collection of vertices and edges that connect vertices. </a:t>
            </a:r>
          </a:p>
          <a:p>
            <a:pPr marL="271145" indent="-136525">
              <a:lnSpc>
                <a:spcPct val="100000"/>
              </a:lnSpc>
              <a:spcBef>
                <a:spcPts val="950"/>
              </a:spcBef>
              <a:buClr>
                <a:srgbClr val="193366"/>
              </a:buClr>
              <a:buFont typeface="Times New Roman"/>
              <a:buChar char="•"/>
              <a:tabLst>
                <a:tab pos="271145" algn="l"/>
              </a:tabLst>
            </a:pPr>
            <a:r>
              <a:rPr lang="en-US" sz="1000">
                <a:latin typeface="+mj-lt"/>
                <a:ea typeface="Roboto" panose="020F0502020204030204" pitchFamily="2" charset="0"/>
                <a:cs typeface="Roboto" panose="020F0502020204030204" pitchFamily="2" charset="0"/>
              </a:rPr>
              <a:t>A </a:t>
            </a:r>
            <a:r>
              <a:rPr lang="en-US" sz="1000" b="1">
                <a:solidFill>
                  <a:schemeClr val="tx2"/>
                </a:solidFill>
                <a:latin typeface="+mj-lt"/>
                <a:ea typeface="Roboto" panose="020F0502020204030204" pitchFamily="2" charset="0"/>
                <a:cs typeface="Roboto" panose="020F0502020204030204" pitchFamily="2" charset="0"/>
              </a:rPr>
              <a:t>vertex </a:t>
            </a:r>
            <a:r>
              <a:rPr lang="en-US" sz="1000">
                <a:latin typeface="+mj-lt"/>
                <a:ea typeface="Roboto" panose="020F0502020204030204" pitchFamily="2" charset="0"/>
                <a:cs typeface="Roboto" panose="020F0502020204030204" pitchFamily="2" charset="0"/>
              </a:rPr>
              <a:t>is a point on a graph. </a:t>
            </a:r>
          </a:p>
          <a:p>
            <a:pPr marL="271145" indent="-136525">
              <a:lnSpc>
                <a:spcPct val="100000"/>
              </a:lnSpc>
              <a:spcBef>
                <a:spcPts val="950"/>
              </a:spcBef>
              <a:buClr>
                <a:srgbClr val="193366"/>
              </a:buClr>
              <a:buFont typeface="Times New Roman"/>
              <a:buChar char="•"/>
              <a:tabLst>
                <a:tab pos="271145" algn="l"/>
              </a:tabLst>
            </a:pPr>
            <a:r>
              <a:rPr lang="en-US" sz="1000">
                <a:latin typeface="+mj-lt"/>
                <a:ea typeface="Roboto" panose="020F0502020204030204" pitchFamily="2" charset="0"/>
                <a:cs typeface="Roboto" panose="020F0502020204030204" pitchFamily="2" charset="0"/>
              </a:rPr>
              <a:t>An </a:t>
            </a:r>
            <a:r>
              <a:rPr lang="en-US" sz="1000" b="1">
                <a:solidFill>
                  <a:schemeClr val="tx2"/>
                </a:solidFill>
                <a:latin typeface="+mj-lt"/>
                <a:ea typeface="Roboto" panose="020F0502020204030204" pitchFamily="2" charset="0"/>
                <a:cs typeface="Roboto" panose="020F0502020204030204" pitchFamily="2" charset="0"/>
              </a:rPr>
              <a:t>edge</a:t>
            </a:r>
            <a:r>
              <a:rPr lang="en-US" sz="1000">
                <a:latin typeface="+mj-lt"/>
                <a:ea typeface="Roboto" panose="020F0502020204030204" pitchFamily="2" charset="0"/>
                <a:cs typeface="Roboto" panose="020F0502020204030204" pitchFamily="2" charset="0"/>
              </a:rPr>
              <a:t> is a line which connects two points and is incident to the vertices it touches. </a:t>
            </a:r>
          </a:p>
          <a:p>
            <a:pPr marL="271145" indent="-136525">
              <a:lnSpc>
                <a:spcPct val="100000"/>
              </a:lnSpc>
              <a:spcBef>
                <a:spcPts val="950"/>
              </a:spcBef>
              <a:buClr>
                <a:srgbClr val="193366"/>
              </a:buClr>
              <a:buFont typeface="Times New Roman"/>
              <a:buChar char="•"/>
              <a:tabLst>
                <a:tab pos="271145" algn="l"/>
              </a:tabLst>
            </a:pPr>
            <a:r>
              <a:rPr lang="en-US" sz="1000">
                <a:latin typeface="+mj-lt"/>
                <a:ea typeface="Roboto" panose="020F0502020204030204" pitchFamily="2" charset="0"/>
                <a:cs typeface="Roboto" panose="020F0502020204030204" pitchFamily="2" charset="0"/>
              </a:rPr>
              <a:t>Two vertices are </a:t>
            </a:r>
            <a:r>
              <a:rPr lang="en-US" sz="1000" b="1">
                <a:solidFill>
                  <a:schemeClr val="tx2"/>
                </a:solidFill>
                <a:latin typeface="+mj-lt"/>
                <a:ea typeface="Roboto" panose="020F0502020204030204" pitchFamily="2" charset="0"/>
                <a:cs typeface="Roboto" panose="020F0502020204030204" pitchFamily="2" charset="0"/>
              </a:rPr>
              <a:t>adjacent</a:t>
            </a:r>
            <a:r>
              <a:rPr lang="en-US" sz="1000">
                <a:latin typeface="+mj-lt"/>
                <a:ea typeface="Roboto" panose="020F0502020204030204" pitchFamily="2" charset="0"/>
                <a:cs typeface="Roboto" panose="020F0502020204030204" pitchFamily="2" charset="0"/>
              </a:rPr>
              <a:t> if there is a single edge connecting them. </a:t>
            </a:r>
          </a:p>
          <a:p>
            <a:pPr marL="271145" indent="-136525">
              <a:lnSpc>
                <a:spcPct val="100000"/>
              </a:lnSpc>
              <a:spcBef>
                <a:spcPts val="950"/>
              </a:spcBef>
              <a:buClr>
                <a:srgbClr val="193366"/>
              </a:buClr>
              <a:buFont typeface="Times New Roman"/>
              <a:buChar char="•"/>
              <a:tabLst>
                <a:tab pos="271145" algn="l"/>
              </a:tabLst>
            </a:pPr>
            <a:r>
              <a:rPr lang="en-US" sz="1000">
                <a:latin typeface="+mj-lt"/>
                <a:ea typeface="Roboto" panose="020F0502020204030204" pitchFamily="2" charset="0"/>
                <a:cs typeface="Roboto" panose="020F0502020204030204" pitchFamily="2" charset="0"/>
              </a:rPr>
              <a:t>The </a:t>
            </a:r>
            <a:r>
              <a:rPr lang="en-US" sz="1000" b="1">
                <a:solidFill>
                  <a:schemeClr val="tx2"/>
                </a:solidFill>
                <a:latin typeface="+mj-lt"/>
                <a:ea typeface="Roboto" panose="020F0502020204030204" pitchFamily="2" charset="0"/>
                <a:cs typeface="Roboto" panose="020F0502020204030204" pitchFamily="2" charset="0"/>
              </a:rPr>
              <a:t>degree</a:t>
            </a:r>
            <a:r>
              <a:rPr lang="en-US" sz="1000" b="1">
                <a:latin typeface="+mj-lt"/>
                <a:ea typeface="Roboto" panose="020F0502020204030204" pitchFamily="2" charset="0"/>
                <a:cs typeface="Roboto" panose="020F0502020204030204" pitchFamily="2" charset="0"/>
              </a:rPr>
              <a:t> </a:t>
            </a:r>
            <a:r>
              <a:rPr lang="en-US" sz="1000">
                <a:latin typeface="+mj-lt"/>
                <a:ea typeface="Roboto" panose="020F0502020204030204" pitchFamily="2" charset="0"/>
                <a:cs typeface="Roboto" panose="020F0502020204030204" pitchFamily="2" charset="0"/>
              </a:rPr>
              <a:t>of a vertex is the number of edges incident to that vertex.</a:t>
            </a:r>
          </a:p>
        </p:txBody>
      </p:sp>
      <p:sp>
        <p:nvSpPr>
          <p:cNvPr id="4" name="Rectangle 3">
            <a:extLst>
              <a:ext uri="{FF2B5EF4-FFF2-40B4-BE49-F238E27FC236}">
                <a16:creationId xmlns:a16="http://schemas.microsoft.com/office/drawing/2014/main" id="{35AED37A-7A9D-AADF-9A00-1762C8003BB5}"/>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1398404"/>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p:nvPr/>
        </p:nvSpPr>
        <p:spPr>
          <a:xfrm>
            <a:off x="95300" y="104505"/>
            <a:ext cx="4643755" cy="240450"/>
          </a:xfrm>
          <a:prstGeom prst="rect">
            <a:avLst/>
          </a:prstGeom>
        </p:spPr>
        <p:txBody>
          <a:bodyPr vert="horz" wrap="square" lIns="0" tIns="17145" rIns="0" bIns="0" rtlCol="0">
            <a:spAutoFit/>
          </a:bodyPr>
          <a:lstStyle/>
          <a:p>
            <a:pPr marL="12700">
              <a:lnSpc>
                <a:spcPct val="100000"/>
              </a:lnSpc>
              <a:spcBef>
                <a:spcPts val="135"/>
              </a:spcBef>
            </a:pPr>
            <a:r>
              <a:rPr lang="en-US" sz="1450" b="1">
                <a:solidFill>
                  <a:srgbClr val="193366"/>
                </a:solidFill>
                <a:latin typeface="Arial"/>
                <a:cs typeface="Arial"/>
              </a:rPr>
              <a:t>Example of a Game</a:t>
            </a:r>
            <a:endParaRPr sz="1200">
              <a:latin typeface="Georgia"/>
              <a:cs typeface="Georgia"/>
            </a:endParaRPr>
          </a:p>
        </p:txBody>
      </p:sp>
      <p:sp>
        <p:nvSpPr>
          <p:cNvPr id="22" name="Rectangle 21">
            <a:extLst>
              <a:ext uri="{FF2B5EF4-FFF2-40B4-BE49-F238E27FC236}">
                <a16:creationId xmlns:a16="http://schemas.microsoft.com/office/drawing/2014/main" id="{F201172A-4A42-5653-5BFD-B80E1ED44B2F}"/>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encil and Paper Games - Sprouts">
            <a:extLst>
              <a:ext uri="{FF2B5EF4-FFF2-40B4-BE49-F238E27FC236}">
                <a16:creationId xmlns:a16="http://schemas.microsoft.com/office/drawing/2014/main" id="{BB8939B1-78A9-672E-9BEE-4BC81D7ED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700" y="1241425"/>
            <a:ext cx="3381375" cy="887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104505"/>
            <a:ext cx="1873200" cy="240450"/>
          </a:xfrm>
          <a:prstGeom prst="rect">
            <a:avLst/>
          </a:prstGeom>
        </p:spPr>
        <p:txBody>
          <a:bodyPr vert="horz" wrap="square" lIns="0" tIns="17145" rIns="0" bIns="0" rtlCol="0">
            <a:spAutoFit/>
          </a:bodyPr>
          <a:lstStyle/>
          <a:p>
            <a:pPr marL="12700">
              <a:lnSpc>
                <a:spcPct val="100000"/>
              </a:lnSpc>
              <a:spcBef>
                <a:spcPts val="135"/>
              </a:spcBef>
            </a:pPr>
            <a:r>
              <a:rPr lang="en-US" sz="1450" b="1">
                <a:solidFill>
                  <a:srgbClr val="193366"/>
                </a:solidFill>
                <a:latin typeface="Arial"/>
                <a:cs typeface="Arial"/>
              </a:rPr>
              <a:t>Simulating the Game</a:t>
            </a:r>
            <a:endParaRPr sz="1450">
              <a:latin typeface="Arial"/>
              <a:cs typeface="Arial"/>
            </a:endParaRPr>
          </a:p>
        </p:txBody>
      </p:sp>
      <p:sp>
        <p:nvSpPr>
          <p:cNvPr id="23" name="Rectangle 22">
            <a:extLst>
              <a:ext uri="{FF2B5EF4-FFF2-40B4-BE49-F238E27FC236}">
                <a16:creationId xmlns:a16="http://schemas.microsoft.com/office/drawing/2014/main" id="{C18E9BA0-84E8-B598-2A81-3D2D237F4EF3}"/>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bject 3">
                <a:extLst>
                  <a:ext uri="{FF2B5EF4-FFF2-40B4-BE49-F238E27FC236}">
                    <a16:creationId xmlns:a16="http://schemas.microsoft.com/office/drawing/2014/main" id="{3CAB5061-9699-8A58-344B-659836F8DA50}"/>
                  </a:ext>
                </a:extLst>
              </p:cNvPr>
              <p:cNvSpPr txBox="1"/>
              <p:nvPr/>
            </p:nvSpPr>
            <p:spPr>
              <a:xfrm>
                <a:off x="321894" y="689010"/>
                <a:ext cx="4948555" cy="2228815"/>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mj-lt"/>
                    <a:ea typeface="Roboto" panose="020F0502020204030204" pitchFamily="2" charset="0"/>
                    <a:cs typeface="Roboto" panose="020F0502020204030204" pitchFamily="2" charset="0"/>
                  </a:rPr>
                  <a:t>   General Information</a:t>
                </a:r>
                <a:r>
                  <a:rPr lang="en-US" sz="1200" b="1" spc="-10">
                    <a:solidFill>
                      <a:srgbClr val="193366"/>
                    </a:solidFill>
                    <a:latin typeface="+mj-lt"/>
                    <a:ea typeface="Roboto" panose="020F0502020204030204" pitchFamily="2" charset="0"/>
                    <a:cs typeface="Roboto" panose="020F0502020204030204" pitchFamily="2" charset="0"/>
                  </a:rPr>
                  <a:t>:</a:t>
                </a:r>
                <a:endParaRPr lang="en-US" sz="1200">
                  <a:latin typeface="+mj-lt"/>
                  <a:ea typeface="Roboto" panose="020F0502020204030204" pitchFamily="2" charset="0"/>
                  <a:cs typeface="Roboto" panose="020F0502020204030204" pitchFamily="2" charset="0"/>
                </a:endParaRP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The simulation of Sprouts runs in a Tkinter canvas using Python, allowing the user to draw curved lines.</a:t>
                </a: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The main loop of the code consists of various functions to check if the rules of Sprouts are met. </a:t>
                </a: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For example, a play only starts if the mouse is clicked near a point on the canvas with degree less than three.</a:t>
                </a: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Moreover, a line is successfully stored only if it does not intersect any other lines and does not result in any degrees greater than </a:t>
                </a:r>
                <a14:m>
                  <m:oMath xmlns:m="http://schemas.openxmlformats.org/officeDocument/2006/math">
                    <m:r>
                      <a:rPr lang="en-US" sz="1000" b="0" i="1" spc="50" smtClean="0">
                        <a:latin typeface="Cambria Math" panose="02040503050406030204" pitchFamily="18" charset="0"/>
                        <a:cs typeface="Calibri"/>
                      </a:rPr>
                      <m:t>3</m:t>
                    </m:r>
                  </m:oMath>
                </a14:m>
                <a:r>
                  <a:rPr lang="en-US" sz="1000" spc="50">
                    <a:latin typeface="+mj-lt"/>
                    <a:ea typeface="Roboto" panose="020F0502020204030204" pitchFamily="2" charset="0"/>
                    <a:cs typeface="Roboto" panose="020F0502020204030204" pitchFamily="2" charset="0"/>
                  </a:rPr>
                  <a:t> once drawn.  </a:t>
                </a:r>
              </a:p>
              <a:p>
                <a:pPr marL="306070" lvl="7" indent="-171450">
                  <a:spcBef>
                    <a:spcPts val="950"/>
                  </a:spcBef>
                  <a:buClr>
                    <a:srgbClr val="193366"/>
                  </a:buClr>
                  <a:buFont typeface="Arial" panose="020B0604020202020204" pitchFamily="34" charset="0"/>
                  <a:buChar char="•"/>
                  <a:tabLst>
                    <a:tab pos="271145" algn="l"/>
                  </a:tabLst>
                </a:pPr>
                <a:endParaRPr lang="en-US" sz="1000" spc="50">
                  <a:latin typeface="+mj-lt"/>
                  <a:cs typeface="Calibri"/>
                </a:endParaRPr>
              </a:p>
            </p:txBody>
          </p:sp>
        </mc:Choice>
        <mc:Fallback xmlns="">
          <p:sp>
            <p:nvSpPr>
              <p:cNvPr id="24" name="object 3">
                <a:extLst>
                  <a:ext uri="{FF2B5EF4-FFF2-40B4-BE49-F238E27FC236}">
                    <a16:creationId xmlns:a16="http://schemas.microsoft.com/office/drawing/2014/main" id="{3CAB5061-9699-8A58-344B-659836F8DA50}"/>
                  </a:ext>
                </a:extLst>
              </p:cNvPr>
              <p:cNvSpPr txBox="1">
                <a:spLocks noRot="1" noChangeAspect="1" noMove="1" noResize="1" noEditPoints="1" noAdjustHandles="1" noChangeArrowheads="1" noChangeShapeType="1" noTextEdit="1"/>
              </p:cNvSpPr>
              <p:nvPr/>
            </p:nvSpPr>
            <p:spPr>
              <a:xfrm>
                <a:off x="321894" y="689010"/>
                <a:ext cx="4948555" cy="2228815"/>
              </a:xfrm>
              <a:prstGeom prst="rect">
                <a:avLst/>
              </a:prstGeom>
              <a:blipFill>
                <a:blip r:embed="rId2"/>
                <a:stretch>
                  <a:fillRect t="-1366" r="-1478"/>
                </a:stretch>
              </a:blipFill>
            </p:spPr>
            <p:txBody>
              <a:bodyPr/>
              <a:lstStyle/>
              <a:p>
                <a:r>
                  <a:rPr lang="en-US">
                    <a:noFill/>
                  </a:rPr>
                  <a:t> </a:t>
                </a:r>
              </a:p>
            </p:txBody>
          </p:sp>
        </mc:Fallback>
      </mc:AlternateContent>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104505"/>
            <a:ext cx="1873200" cy="240450"/>
          </a:xfrm>
          <a:prstGeom prst="rect">
            <a:avLst/>
          </a:prstGeom>
        </p:spPr>
        <p:txBody>
          <a:bodyPr vert="horz" wrap="square" lIns="0" tIns="17145" rIns="0" bIns="0" rtlCol="0">
            <a:spAutoFit/>
          </a:bodyPr>
          <a:lstStyle/>
          <a:p>
            <a:pPr marL="12700">
              <a:lnSpc>
                <a:spcPct val="100000"/>
              </a:lnSpc>
              <a:spcBef>
                <a:spcPts val="135"/>
              </a:spcBef>
            </a:pPr>
            <a:r>
              <a:rPr lang="en-US" sz="1450" b="1">
                <a:solidFill>
                  <a:srgbClr val="193366"/>
                </a:solidFill>
                <a:latin typeface="Arial"/>
                <a:cs typeface="Arial"/>
              </a:rPr>
              <a:t>Simulating the Game</a:t>
            </a:r>
            <a:endParaRPr sz="1450">
              <a:latin typeface="Arial"/>
              <a:cs typeface="Arial"/>
            </a:endParaRPr>
          </a:p>
        </p:txBody>
      </p:sp>
      <p:sp>
        <p:nvSpPr>
          <p:cNvPr id="23" name="Rectangle 22">
            <a:extLst>
              <a:ext uri="{FF2B5EF4-FFF2-40B4-BE49-F238E27FC236}">
                <a16:creationId xmlns:a16="http://schemas.microsoft.com/office/drawing/2014/main" id="{C18E9BA0-84E8-B598-2A81-3D2D237F4EF3}"/>
              </a:ext>
            </a:extLst>
          </p:cNvPr>
          <p:cNvSpPr/>
          <p:nvPr/>
        </p:nvSpPr>
        <p:spPr>
          <a:xfrm>
            <a:off x="4945296" y="98425"/>
            <a:ext cx="685800" cy="29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bject 3">
                <a:extLst>
                  <a:ext uri="{FF2B5EF4-FFF2-40B4-BE49-F238E27FC236}">
                    <a16:creationId xmlns:a16="http://schemas.microsoft.com/office/drawing/2014/main" id="{3CAB5061-9699-8A58-344B-659836F8DA50}"/>
                  </a:ext>
                </a:extLst>
              </p:cNvPr>
              <p:cNvSpPr txBox="1"/>
              <p:nvPr/>
            </p:nvSpPr>
            <p:spPr>
              <a:xfrm>
                <a:off x="321894" y="708025"/>
                <a:ext cx="4948555" cy="2228815"/>
              </a:xfrm>
              <a:prstGeom prst="rect">
                <a:avLst/>
              </a:prstGeom>
            </p:spPr>
            <p:txBody>
              <a:bodyPr vert="horz" wrap="square" lIns="0" tIns="17780" rIns="0" bIns="0" rtlCol="0">
                <a:spAutoFit/>
              </a:bodyPr>
              <a:lstStyle/>
              <a:p>
                <a:pPr marL="38100">
                  <a:lnSpc>
                    <a:spcPct val="100000"/>
                  </a:lnSpc>
                  <a:spcBef>
                    <a:spcPts val="140"/>
                  </a:spcBef>
                </a:pPr>
                <a:r>
                  <a:rPr lang="en-US" sz="1200" b="1">
                    <a:solidFill>
                      <a:srgbClr val="193366"/>
                    </a:solidFill>
                    <a:latin typeface="+mj-lt"/>
                    <a:cs typeface="Arial"/>
                  </a:rPr>
                  <a:t>   Point Display</a:t>
                </a:r>
                <a:r>
                  <a:rPr lang="en-US" sz="1200" b="1" spc="-10">
                    <a:solidFill>
                      <a:srgbClr val="193366"/>
                    </a:solidFill>
                    <a:latin typeface="+mj-lt"/>
                    <a:cs typeface="Arial"/>
                  </a:rPr>
                  <a:t>:</a:t>
                </a:r>
                <a:endParaRPr lang="en-US" sz="1200">
                  <a:latin typeface="+mj-lt"/>
                  <a:cs typeface="Arial"/>
                </a:endParaRP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All figures drawn in the simulation are stored in a coordinate point system. </a:t>
                </a: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The default orientation for the </a:t>
                </a:r>
                <a:r>
                  <a:rPr lang="en-US" sz="1000" spc="50" err="1">
                    <a:latin typeface="+mj-lt"/>
                    <a:ea typeface="Roboto" panose="020F0502020204030204" pitchFamily="2" charset="0"/>
                    <a:cs typeface="Roboto" panose="020F0502020204030204" pitchFamily="2" charset="0"/>
                  </a:rPr>
                  <a:t>Tkinter</a:t>
                </a:r>
                <a:r>
                  <a:rPr lang="en-US" sz="1000" spc="50">
                    <a:latin typeface="+mj-lt"/>
                    <a:ea typeface="Roboto" panose="020F0502020204030204" pitchFamily="2" charset="0"/>
                    <a:cs typeface="Roboto" panose="020F0502020204030204" pitchFamily="2" charset="0"/>
                  </a:rPr>
                  <a:t> is origin </a:t>
                </a:r>
                <a14:m>
                  <m:oMath xmlns:m="http://schemas.openxmlformats.org/officeDocument/2006/math">
                    <m:d>
                      <m:dPr>
                        <m:ctrlPr>
                          <a:rPr lang="en-US" sz="1000" b="0" i="1" spc="50" smtClean="0">
                            <a:latin typeface="Cambria Math" panose="02040503050406030204" pitchFamily="18" charset="0"/>
                            <a:cs typeface="Calibri"/>
                          </a:rPr>
                        </m:ctrlPr>
                      </m:dPr>
                      <m:e>
                        <m:r>
                          <a:rPr lang="en-US" sz="1000" b="0" i="1" spc="50" smtClean="0">
                            <a:latin typeface="Cambria Math" panose="02040503050406030204" pitchFamily="18" charset="0"/>
                            <a:cs typeface="Calibri"/>
                          </a:rPr>
                          <m:t>0, 0</m:t>
                        </m:r>
                      </m:e>
                    </m:d>
                  </m:oMath>
                </a14:m>
                <a:r>
                  <a:rPr lang="en-US" sz="1000" spc="50">
                    <a:latin typeface="+mj-lt"/>
                    <a:ea typeface="Roboto" panose="020F0502020204030204" pitchFamily="2" charset="0"/>
                    <a:cs typeface="Roboto" panose="020F0502020204030204" pitchFamily="2" charset="0"/>
                  </a:rPr>
                  <a:t> at the top left of the canvas and a point </a:t>
                </a:r>
                <a14:m>
                  <m:oMath xmlns:m="http://schemas.openxmlformats.org/officeDocument/2006/math">
                    <m:r>
                      <a:rPr lang="en-US" sz="1000" b="0" i="1" spc="50" smtClean="0">
                        <a:latin typeface="Cambria Math" panose="02040503050406030204" pitchFamily="18" charset="0"/>
                        <a:cs typeface="Calibri"/>
                      </a:rPr>
                      <m:t>(</m:t>
                    </m:r>
                    <m:r>
                      <a:rPr lang="en-US" sz="1000" b="0" i="1" spc="50" smtClean="0">
                        <a:latin typeface="Cambria Math" panose="02040503050406030204" pitchFamily="18" charset="0"/>
                        <a:cs typeface="Calibri"/>
                      </a:rPr>
                      <m:t>𝑚</m:t>
                    </m:r>
                    <m:r>
                      <a:rPr lang="en-US" sz="1000" b="0" i="1" spc="50" smtClean="0">
                        <a:latin typeface="Cambria Math" panose="02040503050406030204" pitchFamily="18" charset="0"/>
                        <a:cs typeface="Calibri"/>
                      </a:rPr>
                      <m:t>, </m:t>
                    </m:r>
                    <m:r>
                      <a:rPr lang="en-US" sz="1000" b="0" i="1" spc="50" smtClean="0">
                        <a:latin typeface="Cambria Math" panose="02040503050406030204" pitchFamily="18" charset="0"/>
                        <a:cs typeface="Calibri"/>
                      </a:rPr>
                      <m:t>𝑛</m:t>
                    </m:r>
                    <m:r>
                      <a:rPr lang="en-US" sz="1000" b="0" i="1" spc="50" smtClean="0">
                        <a:latin typeface="Cambria Math" panose="02040503050406030204" pitchFamily="18" charset="0"/>
                        <a:cs typeface="Calibri"/>
                      </a:rPr>
                      <m:t>)</m:t>
                    </m:r>
                  </m:oMath>
                </a14:m>
                <a:r>
                  <a:rPr lang="en-US" sz="1000" spc="50">
                    <a:latin typeface="+mj-lt"/>
                    <a:ea typeface="Roboto" panose="020F0502020204030204" pitchFamily="2" charset="0"/>
                    <a:cs typeface="Roboto" panose="020F0502020204030204" pitchFamily="2" charset="0"/>
                  </a:rPr>
                  <a:t> </a:t>
                </a:r>
                <a14:m>
                  <m:oMath xmlns:m="http://schemas.openxmlformats.org/officeDocument/2006/math">
                    <m:r>
                      <a:rPr lang="en-US" sz="1000" i="1" spc="50" dirty="0" smtClean="0">
                        <a:latin typeface="Cambria Math" panose="02040503050406030204" pitchFamily="18" charset="0"/>
                        <a:cs typeface="Calibri"/>
                      </a:rPr>
                      <m:t>𝑚</m:t>
                    </m:r>
                  </m:oMath>
                </a14:m>
                <a:r>
                  <a:rPr lang="en-US" sz="1000" spc="50">
                    <a:latin typeface="+mj-lt"/>
                    <a:ea typeface="Roboto" panose="020F0502020204030204" pitchFamily="2" charset="0"/>
                    <a:cs typeface="Roboto" panose="020F0502020204030204" pitchFamily="2" charset="0"/>
                  </a:rPr>
                  <a:t> pixels right and </a:t>
                </a:r>
                <a14:m>
                  <m:oMath xmlns:m="http://schemas.openxmlformats.org/officeDocument/2006/math">
                    <m:r>
                      <a:rPr lang="en-US" sz="1000" i="1" spc="50" dirty="0" smtClean="0">
                        <a:latin typeface="Cambria Math" panose="02040503050406030204" pitchFamily="18" charset="0"/>
                        <a:cs typeface="Calibri"/>
                      </a:rPr>
                      <m:t>𝑛</m:t>
                    </m:r>
                  </m:oMath>
                </a14:m>
                <a:r>
                  <a:rPr lang="en-US" sz="1000" spc="50">
                    <a:latin typeface="+mj-lt"/>
                    <a:ea typeface="Roboto" panose="020F0502020204030204" pitchFamily="2" charset="0"/>
                    <a:cs typeface="Roboto" panose="020F0502020204030204" pitchFamily="2" charset="0"/>
                  </a:rPr>
                  <a:t> pixels down.</a:t>
                </a: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Once a play is initiated, the coordinate position of the user’s mouse is appended to a temporary junk storage list.</a:t>
                </a: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If the play is valid, the list of coordinates is added to the main storage list for edges.</a:t>
                </a:r>
              </a:p>
              <a:p>
                <a:pPr marL="271145" indent="-136525">
                  <a:lnSpc>
                    <a:spcPct val="100000"/>
                  </a:lnSpc>
                  <a:spcBef>
                    <a:spcPts val="950"/>
                  </a:spcBef>
                  <a:buClr>
                    <a:srgbClr val="193366"/>
                  </a:buClr>
                  <a:buFont typeface="Times New Roman"/>
                  <a:buChar char="•"/>
                  <a:tabLst>
                    <a:tab pos="271145" algn="l"/>
                  </a:tabLst>
                </a:pPr>
                <a:r>
                  <a:rPr lang="en-US" sz="1000" spc="50">
                    <a:latin typeface="+mj-lt"/>
                    <a:ea typeface="Roboto" panose="020F0502020204030204" pitchFamily="2" charset="0"/>
                    <a:cs typeface="Roboto" panose="020F0502020204030204" pitchFamily="2" charset="0"/>
                  </a:rPr>
                  <a:t>Additionally, all vertices and their respective degrees are stored in separate lists.</a:t>
                </a:r>
              </a:p>
            </p:txBody>
          </p:sp>
        </mc:Choice>
        <mc:Fallback xmlns="">
          <p:sp>
            <p:nvSpPr>
              <p:cNvPr id="24" name="object 3">
                <a:extLst>
                  <a:ext uri="{FF2B5EF4-FFF2-40B4-BE49-F238E27FC236}">
                    <a16:creationId xmlns:a16="http://schemas.microsoft.com/office/drawing/2014/main" id="{3CAB5061-9699-8A58-344B-659836F8DA50}"/>
                  </a:ext>
                </a:extLst>
              </p:cNvPr>
              <p:cNvSpPr txBox="1">
                <a:spLocks noRot="1" noChangeAspect="1" noMove="1" noResize="1" noEditPoints="1" noAdjustHandles="1" noChangeArrowheads="1" noChangeShapeType="1" noTextEdit="1"/>
              </p:cNvSpPr>
              <p:nvPr/>
            </p:nvSpPr>
            <p:spPr>
              <a:xfrm>
                <a:off x="321894" y="708025"/>
                <a:ext cx="4948555" cy="2228815"/>
              </a:xfrm>
              <a:prstGeom prst="rect">
                <a:avLst/>
              </a:prstGeom>
              <a:blipFill>
                <a:blip r:embed="rId2"/>
                <a:stretch>
                  <a:fillRect t="-1366" r="-1478" b="-2732"/>
                </a:stretch>
              </a:blipFill>
            </p:spPr>
            <p:txBody>
              <a:bodyPr/>
              <a:lstStyle/>
              <a:p>
                <a:r>
                  <a:rPr lang="en-US">
                    <a:noFill/>
                  </a:rPr>
                  <a:t> </a:t>
                </a:r>
              </a:p>
            </p:txBody>
          </p:sp>
        </mc:Fallback>
      </mc:AlternateContent>
    </p:spTree>
    <p:extLst>
      <p:ext uri="{BB962C8B-B14F-4D97-AF65-F5344CB8AC3E}">
        <p14:creationId xmlns:p14="http://schemas.microsoft.com/office/powerpoint/2010/main" val="2844222152"/>
      </p:ext>
    </p:extLst>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TotalTime>
  <Words>2133</Words>
  <Application>Microsoft Office PowerPoint</Application>
  <PresentationFormat>Custom</PresentationFormat>
  <Paragraphs>178</Paragraphs>
  <Slides>41</Slides>
  <Notes>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Cambria Math</vt:lpstr>
      <vt:lpstr>Georgia</vt:lpstr>
      <vt:lpstr>Times New Roman</vt:lpstr>
      <vt:lpstr>Office Theme</vt:lpstr>
      <vt:lpstr>The Game of Sprouts Graph theory and simulations</vt:lpstr>
      <vt:lpstr>Introduction to Combinatorics</vt:lpstr>
      <vt:lpstr>Introduction</vt:lpstr>
      <vt:lpstr>Introduction to the Game of Sprouts</vt:lpstr>
      <vt:lpstr>Introduction to the Game of Sprouts</vt:lpstr>
      <vt:lpstr>Introduction to the Game of Sprouts</vt:lpstr>
      <vt:lpstr>PowerPoint Presentation</vt:lpstr>
      <vt:lpstr>PowerPoint Presentation</vt:lpstr>
      <vt:lpstr>PowerPoint Presentation</vt:lpstr>
      <vt:lpstr>PowerPoint Presentation</vt:lpstr>
      <vt:lpstr>PowerPoint Presentation</vt:lpstr>
      <vt:lpstr>PowerPoint Presentation</vt:lpstr>
      <vt:lpstr>Functionality</vt:lpstr>
      <vt:lpstr>PowerPoint Presentation</vt:lpstr>
      <vt:lpstr>PowerPoint Presentation</vt:lpstr>
      <vt:lpstr>PowerPoint Presentation</vt:lpstr>
      <vt:lpstr>Path-Existence Algorithms</vt:lpstr>
      <vt:lpstr>Path-Existence Algorithms</vt:lpstr>
      <vt:lpstr>Path-Existence Algorithms</vt:lpstr>
      <vt:lpstr>Path-Existence Algorithms</vt:lpstr>
      <vt:lpstr>In the image below, the point borders two colors:</vt:lpstr>
      <vt:lpstr>Path-Existence Algorithms</vt:lpstr>
      <vt:lpstr>Image conversion using flood-fill</vt:lpstr>
      <vt:lpstr>Path-Existence Algorithms</vt:lpstr>
      <vt:lpstr>Path Existence Using Flood-Fill</vt:lpstr>
      <vt:lpstr>Path-Finding Algorithms</vt:lpstr>
      <vt:lpstr>Path-Finding Algorithms</vt:lpstr>
      <vt:lpstr>Path-Finding Algorithms</vt:lpstr>
      <vt:lpstr>Path-Finding Algorithms</vt:lpstr>
      <vt:lpstr>Path-Finding Algorithms</vt:lpstr>
      <vt:lpstr>Path-Finding Algorithms</vt:lpstr>
      <vt:lpstr>Non-closed, Simple Lines: Examples</vt:lpstr>
      <vt:lpstr>Basic Path Example:</vt:lpstr>
      <vt:lpstr>Path-Finding Algorithms</vt:lpstr>
      <vt:lpstr>Path-Finding Algorithms</vt:lpstr>
      <vt:lpstr>Path-Finding Algorithms</vt:lpstr>
      <vt:lpstr>Closed Lines</vt:lpstr>
      <vt:lpstr>Graph Analysis</vt:lpstr>
      <vt:lpstr>Computer Play</vt:lpstr>
      <vt:lpstr>Summary</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Game of Sprouts Graph theory and simulations</dc:title>
  <dc:creator>Zinnun Malikov</dc:creator>
  <cp:lastModifiedBy>Zinnun Malikov</cp:lastModifiedBy>
  <cp:revision>4</cp:revision>
  <cp:lastPrinted>2023-07-13T16:20:25Z</cp:lastPrinted>
  <dcterms:created xsi:type="dcterms:W3CDTF">2023-07-09T00:23:42Z</dcterms:created>
  <dcterms:modified xsi:type="dcterms:W3CDTF">2025-01-02T19:11:09Z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2020-08-12T00:00:00Z</vt:filetime>
  </property>
  <property fmtid="{D5CDD505-2E9C-101B-9397-08002B2CF9AE}" pid="3" name="Creator">
    <vt:lpwstr>LaTeX with Beamer class</vt:lpwstr>
  </property>
  <property fmtid="{D5CDD505-2E9C-101B-9397-08002B2CF9AE}" pid="4" name="LastSaved">
    <vt:filetime>2023-07-09T00:00:00Z</vt:filetime>
  </property>
  <property fmtid="{D5CDD505-2E9C-101B-9397-08002B2CF9AE}" pid="5" name="PTEX.Fullbanner">
    <vt:lpwstr>This is pdfTeX, Version 3.14159265-2.6-1.40.19 (TeX Live 2018) kpathsea version 6.3.0</vt:lpwstr>
  </property>
  <property fmtid="{D5CDD505-2E9C-101B-9397-08002B2CF9AE}" pid="6" name="Producer">
    <vt:lpwstr>pdfTeX-1.40.19</vt:lpwstr>
  </property>
</Properties>
</file>